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sldIdLst>
    <p:sldId id="256" r:id="rId2"/>
    <p:sldId id="257" r:id="rId3"/>
    <p:sldId id="258" r:id="rId4"/>
    <p:sldId id="259" r:id="rId5"/>
    <p:sldId id="260" r:id="rId6"/>
    <p:sldId id="261" r:id="rId7"/>
    <p:sldId id="262" r:id="rId8"/>
    <p:sldId id="281" r:id="rId9"/>
    <p:sldId id="282" r:id="rId10"/>
    <p:sldId id="265" r:id="rId11"/>
    <p:sldId id="266" r:id="rId12"/>
    <p:sldId id="273" r:id="rId13"/>
    <p:sldId id="276" r:id="rId14"/>
    <p:sldId id="274" r:id="rId15"/>
    <p:sldId id="275" r:id="rId16"/>
    <p:sldId id="267" r:id="rId17"/>
    <p:sldId id="277" r:id="rId18"/>
    <p:sldId id="268" r:id="rId19"/>
    <p:sldId id="269" r:id="rId20"/>
    <p:sldId id="279" r:id="rId21"/>
    <p:sldId id="280"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73"/>
    <p:restoredTop sz="77592" autoAdjust="0"/>
  </p:normalViewPr>
  <p:slideViewPr>
    <p:cSldViewPr snapToGrid="0" snapToObjects="1">
      <p:cViewPr>
        <p:scale>
          <a:sx n="76" d="100"/>
          <a:sy n="76" d="100"/>
        </p:scale>
        <p:origin x="144" y="24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plotArea>
      <c:layout/>
      <c:scatterChart>
        <c:scatterStyle val="smoothMarker"/>
        <c:varyColors val="0"/>
        <c:ser>
          <c:idx val="0"/>
          <c:order val="0"/>
          <c:tx>
            <c:strRef>
              <c:f>Sheet1!$B$1</c:f>
              <c:strCache>
                <c:ptCount val="1"/>
                <c:pt idx="0">
                  <c:v>Y-Value 1</c:v>
                </c:pt>
              </c:strCache>
            </c:strRef>
          </c:tx>
          <c:marker>
            <c:symbol val="none"/>
          </c:marker>
          <c:xVal>
            <c:numRef>
              <c:f>Sheet1!$A$2:$A$8</c:f>
              <c:numCache>
                <c:formatCode>General</c:formatCode>
                <c:ptCount val="7"/>
                <c:pt idx="0">
                  <c:v>0.0</c:v>
                </c:pt>
                <c:pt idx="1">
                  <c:v>1.0</c:v>
                </c:pt>
                <c:pt idx="2">
                  <c:v>2.0</c:v>
                </c:pt>
                <c:pt idx="3">
                  <c:v>3.0</c:v>
                </c:pt>
                <c:pt idx="4">
                  <c:v>4.0</c:v>
                </c:pt>
                <c:pt idx="5">
                  <c:v>5.0</c:v>
                </c:pt>
                <c:pt idx="6">
                  <c:v>6.0</c:v>
                </c:pt>
              </c:numCache>
            </c:numRef>
          </c:xVal>
          <c:yVal>
            <c:numRef>
              <c:f>Sheet1!$B$2:$B$8</c:f>
              <c:numCache>
                <c:formatCode>General</c:formatCode>
                <c:ptCount val="7"/>
                <c:pt idx="0">
                  <c:v>0.0</c:v>
                </c:pt>
                <c:pt idx="1">
                  <c:v>1.33</c:v>
                </c:pt>
                <c:pt idx="2">
                  <c:v>2.5</c:v>
                </c:pt>
                <c:pt idx="3">
                  <c:v>3.0</c:v>
                </c:pt>
                <c:pt idx="4">
                  <c:v>2.5</c:v>
                </c:pt>
                <c:pt idx="5">
                  <c:v>1.33</c:v>
                </c:pt>
                <c:pt idx="6">
                  <c:v>0.0</c:v>
                </c:pt>
              </c:numCache>
            </c:numRef>
          </c:yVal>
          <c:smooth val="1"/>
        </c:ser>
        <c:dLbls>
          <c:showLegendKey val="0"/>
          <c:showVal val="0"/>
          <c:showCatName val="0"/>
          <c:showSerName val="0"/>
          <c:showPercent val="0"/>
          <c:showBubbleSize val="0"/>
        </c:dLbls>
        <c:axId val="1425914336"/>
        <c:axId val="1385864592"/>
      </c:scatterChart>
      <c:valAx>
        <c:axId val="1425914336"/>
        <c:scaling>
          <c:orientation val="minMax"/>
          <c:max val="6.0"/>
        </c:scaling>
        <c:delete val="1"/>
        <c:axPos val="b"/>
        <c:majorGridlines/>
        <c:title>
          <c:tx>
            <c:rich>
              <a:bodyPr/>
              <a:lstStyle/>
              <a:p>
                <a:pPr>
                  <a:defRPr/>
                </a:pPr>
                <a:r>
                  <a:rPr lang="en-US" sz="2000" b="1" i="0" dirty="0" smtClean="0">
                    <a:latin typeface="Helvetica Neue Light" charset="0"/>
                    <a:ea typeface="Helvetica Neue Light" charset="0"/>
                    <a:cs typeface="Helvetica Neue Light" charset="0"/>
                  </a:rPr>
                  <a:t>Extent</a:t>
                </a:r>
                <a:r>
                  <a:rPr lang="en-US" sz="2000" b="1" i="0" baseline="0" dirty="0" smtClean="0">
                    <a:latin typeface="Helvetica Neue Light" charset="0"/>
                    <a:ea typeface="Helvetica Neue Light" charset="0"/>
                    <a:cs typeface="Helvetica Neue Light" charset="0"/>
                  </a:rPr>
                  <a:t> of Political Opportunity</a:t>
                </a:r>
                <a:endParaRPr lang="en-US" sz="2000" b="1" i="0" dirty="0">
                  <a:latin typeface="Helvetica Neue Light" charset="0"/>
                  <a:ea typeface="Helvetica Neue Light" charset="0"/>
                  <a:cs typeface="Helvetica Neue Light" charset="0"/>
                </a:endParaRPr>
              </a:p>
            </c:rich>
          </c:tx>
          <c:layout>
            <c:manualLayout>
              <c:xMode val="edge"/>
              <c:yMode val="edge"/>
              <c:x val="0.400465636239914"/>
              <c:y val="0.930971596541995"/>
            </c:manualLayout>
          </c:layout>
          <c:overlay val="0"/>
        </c:title>
        <c:numFmt formatCode="General" sourceLinked="1"/>
        <c:majorTickMark val="out"/>
        <c:minorTickMark val="none"/>
        <c:tickLblPos val="nextTo"/>
        <c:crossAx val="1385864592"/>
        <c:crosses val="autoZero"/>
        <c:crossBetween val="midCat"/>
        <c:majorUnit val="6.0"/>
      </c:valAx>
      <c:valAx>
        <c:axId val="1385864592"/>
        <c:scaling>
          <c:orientation val="minMax"/>
        </c:scaling>
        <c:delete val="1"/>
        <c:axPos val="l"/>
        <c:majorGridlines/>
        <c:title>
          <c:tx>
            <c:rich>
              <a:bodyPr rot="0" vert="horz"/>
              <a:lstStyle/>
              <a:p>
                <a:pPr>
                  <a:defRPr/>
                </a:pPr>
                <a:r>
                  <a:rPr lang="en-US" sz="2000" b="1" i="0" dirty="0" smtClean="0">
                    <a:latin typeface="Helvetica Neue Light" charset="0"/>
                    <a:ea typeface="Helvetica Neue Light" charset="0"/>
                    <a:cs typeface="Helvetica Neue Light" charset="0"/>
                  </a:rPr>
                  <a:t>Incidence of Protest</a:t>
                </a:r>
                <a:endParaRPr lang="en-US" sz="2000" b="1" i="0" dirty="0">
                  <a:latin typeface="Helvetica Neue Light" charset="0"/>
                  <a:ea typeface="Helvetica Neue Light" charset="0"/>
                  <a:cs typeface="Helvetica Neue Light" charset="0"/>
                </a:endParaRPr>
              </a:p>
            </c:rich>
          </c:tx>
          <c:layout>
            <c:manualLayout>
              <c:xMode val="edge"/>
              <c:yMode val="edge"/>
              <c:x val="0.0"/>
              <c:y val="0.400666333330608"/>
            </c:manualLayout>
          </c:layout>
          <c:overlay val="0"/>
        </c:title>
        <c:numFmt formatCode="General" sourceLinked="1"/>
        <c:majorTickMark val="out"/>
        <c:minorTickMark val="none"/>
        <c:tickLblPos val="nextTo"/>
        <c:crossAx val="1425914336"/>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plotArea>
      <c:layout/>
      <c:scatterChart>
        <c:scatterStyle val="smoothMarker"/>
        <c:varyColors val="0"/>
        <c:ser>
          <c:idx val="0"/>
          <c:order val="0"/>
          <c:tx>
            <c:strRef>
              <c:f>Sheet1!$B$1</c:f>
              <c:strCache>
                <c:ptCount val="1"/>
                <c:pt idx="0">
                  <c:v>Y-Value 1</c:v>
                </c:pt>
              </c:strCache>
            </c:strRef>
          </c:tx>
          <c:marker>
            <c:symbol val="none"/>
          </c:marker>
          <c:xVal>
            <c:numRef>
              <c:f>Sheet1!$A$2:$A$8</c:f>
              <c:numCache>
                <c:formatCode>General</c:formatCode>
                <c:ptCount val="7"/>
                <c:pt idx="0">
                  <c:v>0.0</c:v>
                </c:pt>
                <c:pt idx="1">
                  <c:v>1.0</c:v>
                </c:pt>
                <c:pt idx="2">
                  <c:v>2.0</c:v>
                </c:pt>
                <c:pt idx="3">
                  <c:v>3.0</c:v>
                </c:pt>
                <c:pt idx="4">
                  <c:v>4.0</c:v>
                </c:pt>
                <c:pt idx="5">
                  <c:v>5.0</c:v>
                </c:pt>
                <c:pt idx="6">
                  <c:v>6.0</c:v>
                </c:pt>
              </c:numCache>
            </c:numRef>
          </c:xVal>
          <c:yVal>
            <c:numRef>
              <c:f>Sheet1!$B$2:$B$8</c:f>
              <c:numCache>
                <c:formatCode>General</c:formatCode>
                <c:ptCount val="7"/>
                <c:pt idx="0">
                  <c:v>0.0</c:v>
                </c:pt>
                <c:pt idx="1">
                  <c:v>1.33</c:v>
                </c:pt>
                <c:pt idx="2">
                  <c:v>2.5</c:v>
                </c:pt>
                <c:pt idx="3">
                  <c:v>3.0</c:v>
                </c:pt>
                <c:pt idx="4">
                  <c:v>2.5</c:v>
                </c:pt>
                <c:pt idx="5">
                  <c:v>1.33</c:v>
                </c:pt>
                <c:pt idx="6">
                  <c:v>0.0</c:v>
                </c:pt>
              </c:numCache>
            </c:numRef>
          </c:yVal>
          <c:smooth val="1"/>
        </c:ser>
        <c:dLbls>
          <c:showLegendKey val="0"/>
          <c:showVal val="0"/>
          <c:showCatName val="0"/>
          <c:showSerName val="0"/>
          <c:showPercent val="0"/>
          <c:showBubbleSize val="0"/>
        </c:dLbls>
        <c:axId val="1433122912"/>
        <c:axId val="1415599712"/>
      </c:scatterChart>
      <c:valAx>
        <c:axId val="1433122912"/>
        <c:scaling>
          <c:orientation val="minMax"/>
          <c:max val="6.0"/>
        </c:scaling>
        <c:delete val="1"/>
        <c:axPos val="b"/>
        <c:majorGridlines/>
        <c:title>
          <c:tx>
            <c:rich>
              <a:bodyPr/>
              <a:lstStyle/>
              <a:p>
                <a:pPr>
                  <a:defRPr/>
                </a:pPr>
                <a:r>
                  <a:rPr lang="en-US" sz="2000" b="1" i="0" dirty="0" smtClean="0">
                    <a:latin typeface="Helvetica Neue Light" charset="0"/>
                    <a:ea typeface="Helvetica Neue Light" charset="0"/>
                    <a:cs typeface="Helvetica Neue Light" charset="0"/>
                  </a:rPr>
                  <a:t>Extent</a:t>
                </a:r>
                <a:r>
                  <a:rPr lang="en-US" sz="2000" b="1" i="0" baseline="0" dirty="0" smtClean="0">
                    <a:latin typeface="Helvetica Neue Light" charset="0"/>
                    <a:ea typeface="Helvetica Neue Light" charset="0"/>
                    <a:cs typeface="Helvetica Neue Light" charset="0"/>
                  </a:rPr>
                  <a:t> of Political Opportunity</a:t>
                </a:r>
                <a:endParaRPr lang="en-US" sz="2000" b="1" i="0" dirty="0">
                  <a:latin typeface="Helvetica Neue Light" charset="0"/>
                  <a:ea typeface="Helvetica Neue Light" charset="0"/>
                  <a:cs typeface="Helvetica Neue Light" charset="0"/>
                </a:endParaRPr>
              </a:p>
            </c:rich>
          </c:tx>
          <c:layout>
            <c:manualLayout>
              <c:xMode val="edge"/>
              <c:yMode val="edge"/>
              <c:x val="0.400465636239914"/>
              <c:y val="0.930971596541995"/>
            </c:manualLayout>
          </c:layout>
          <c:overlay val="0"/>
        </c:title>
        <c:numFmt formatCode="General" sourceLinked="1"/>
        <c:majorTickMark val="out"/>
        <c:minorTickMark val="none"/>
        <c:tickLblPos val="nextTo"/>
        <c:crossAx val="1415599712"/>
        <c:crosses val="autoZero"/>
        <c:crossBetween val="midCat"/>
        <c:majorUnit val="6.0"/>
      </c:valAx>
      <c:valAx>
        <c:axId val="1415599712"/>
        <c:scaling>
          <c:orientation val="minMax"/>
        </c:scaling>
        <c:delete val="1"/>
        <c:axPos val="l"/>
        <c:majorGridlines/>
        <c:title>
          <c:tx>
            <c:rich>
              <a:bodyPr rot="0" vert="horz"/>
              <a:lstStyle/>
              <a:p>
                <a:pPr>
                  <a:defRPr/>
                </a:pPr>
                <a:r>
                  <a:rPr lang="en-US" sz="2000" b="1" i="0" dirty="0" smtClean="0">
                    <a:latin typeface="Helvetica Neue Light" charset="0"/>
                    <a:ea typeface="Helvetica Neue Light" charset="0"/>
                    <a:cs typeface="Helvetica Neue Light" charset="0"/>
                  </a:rPr>
                  <a:t>Incidence of Protest</a:t>
                </a:r>
                <a:endParaRPr lang="en-US" sz="2000" b="1" i="0" dirty="0">
                  <a:latin typeface="Helvetica Neue Light" charset="0"/>
                  <a:ea typeface="Helvetica Neue Light" charset="0"/>
                  <a:cs typeface="Helvetica Neue Light" charset="0"/>
                </a:endParaRPr>
              </a:p>
            </c:rich>
          </c:tx>
          <c:layout>
            <c:manualLayout>
              <c:xMode val="edge"/>
              <c:yMode val="edge"/>
              <c:x val="0.0"/>
              <c:y val="0.400666333330608"/>
            </c:manualLayout>
          </c:layout>
          <c:overlay val="0"/>
        </c:title>
        <c:numFmt formatCode="General" sourceLinked="1"/>
        <c:majorTickMark val="out"/>
        <c:minorTickMark val="none"/>
        <c:tickLblPos val="nextTo"/>
        <c:crossAx val="143312291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0A628C-3A88-A046-ADB6-94E1AC952BEE}" type="datetimeFigureOut">
              <a:rPr lang="en-US" smtClean="0"/>
              <a:t>8/17/17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8C5357-7B6C-5F4E-BEC1-9FC945D30460}" type="slidenum">
              <a:rPr lang="en-US" smtClean="0"/>
              <a:t>‹#›</a:t>
            </a:fld>
            <a:endParaRPr lang="en-US"/>
          </a:p>
        </p:txBody>
      </p:sp>
    </p:spTree>
    <p:extLst>
      <p:ext uri="{BB962C8B-B14F-4D97-AF65-F5344CB8AC3E}">
        <p14:creationId xmlns:p14="http://schemas.microsoft.com/office/powerpoint/2010/main" val="34840896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Through media or protest</a:t>
            </a:r>
          </a:p>
          <a:p>
            <a:endParaRPr lang="en-US" dirty="0" smtClean="0"/>
          </a:p>
          <a:p>
            <a:r>
              <a:rPr lang="en-US" dirty="0" smtClean="0"/>
              <a:t>Tiananmen square</a:t>
            </a:r>
            <a:r>
              <a:rPr lang="en-US" baseline="0" dirty="0" smtClean="0"/>
              <a:t> protest: https://</a:t>
            </a:r>
            <a:r>
              <a:rPr lang="en-US" baseline="0" dirty="0" err="1" smtClean="0"/>
              <a:t>www.youtube.com</a:t>
            </a:r>
            <a:r>
              <a:rPr lang="en-US" baseline="0" dirty="0" smtClean="0"/>
              <a:t>/</a:t>
            </a:r>
            <a:r>
              <a:rPr lang="en-US" baseline="0" dirty="0" err="1" smtClean="0"/>
              <a:t>watch?v</a:t>
            </a:r>
            <a:r>
              <a:rPr lang="en-US" baseline="0" dirty="0" smtClean="0"/>
              <a:t>=r9AvUuEPgvA</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3</a:t>
            </a:fld>
            <a:endParaRPr lang="en-US"/>
          </a:p>
        </p:txBody>
      </p:sp>
    </p:spTree>
    <p:extLst>
      <p:ext uri="{BB962C8B-B14F-4D97-AF65-F5344CB8AC3E}">
        <p14:creationId xmlns:p14="http://schemas.microsoft.com/office/powerpoint/2010/main" val="191810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Rapid</a:t>
            </a:r>
            <a:r>
              <a:rPr lang="en-US" baseline="0" dirty="0" smtClean="0"/>
              <a:t> and </a:t>
            </a:r>
            <a:r>
              <a:rPr lang="en-US" baseline="0" smtClean="0"/>
              <a:t>profound shift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14</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Rapid</a:t>
            </a:r>
            <a:r>
              <a:rPr lang="en-US" baseline="0" dirty="0" smtClean="0"/>
              <a:t> and profound shift, less open for right groups, more opportunity for left-wing groups to sway left-wing politicians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right wing groups saw this as a treat, using threat as a mobilizer to create their own opportunities (elect right wing </a:t>
            </a:r>
            <a:r>
              <a:rPr lang="en-US" baseline="0" dirty="0" err="1" smtClean="0"/>
              <a:t>congressmembers</a:t>
            </a:r>
            <a:r>
              <a:rPr lang="en-US" baseline="0" dirty="0" smtClean="0"/>
              <a:t> to sway later</a:t>
            </a:r>
            <a:r>
              <a:rPr lang="is-IS" baseline="0" dirty="0" smtClean="0"/>
              <a:t>… TP)</a:t>
            </a:r>
            <a:endParaRPr lang="en-US" dirty="0" smtClean="0"/>
          </a:p>
          <a:p>
            <a:endParaRPr lang="en-US" dirty="0" smtClean="0"/>
          </a:p>
          <a:p>
            <a:r>
              <a:rPr lang="en-US" dirty="0" smtClean="0"/>
              <a:t>Senate &amp; house = democrat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15</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Movement </a:t>
            </a:r>
            <a:r>
              <a:rPr lang="en-US" baseline="0" dirty="0" smtClean="0"/>
              <a:t>grievances aren’t repressed because people inside the political system are sympathetic</a:t>
            </a:r>
          </a:p>
          <a:p>
            <a:endParaRPr lang="en-U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16</a:t>
            </a:fld>
            <a:endParaRPr lang="en-US"/>
          </a:p>
        </p:txBody>
      </p:sp>
    </p:spTree>
    <p:extLst>
      <p:ext uri="{BB962C8B-B14F-4D97-AF65-F5344CB8AC3E}">
        <p14:creationId xmlns:p14="http://schemas.microsoft.com/office/powerpoint/2010/main" val="2776297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Movement </a:t>
            </a:r>
            <a:r>
              <a:rPr lang="en-US" baseline="0" dirty="0" smtClean="0"/>
              <a:t>grievances aren’t repressed because people inside the political system are sympathetic</a:t>
            </a:r>
          </a:p>
          <a:p>
            <a:endParaRPr lang="en-U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17</a:t>
            </a:fld>
            <a:endParaRPr lang="en-US"/>
          </a:p>
        </p:txBody>
      </p:sp>
    </p:spTree>
    <p:extLst>
      <p:ext uri="{BB962C8B-B14F-4D97-AF65-F5344CB8AC3E}">
        <p14:creationId xmlns:p14="http://schemas.microsoft.com/office/powerpoint/2010/main" val="2776297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CRM surfaced after a decline</a:t>
            </a:r>
            <a:r>
              <a:rPr lang="en-US" baseline="0" dirty="0" smtClean="0"/>
              <a:t> in the South’s use of repressive measures to keep Blacks in their place</a:t>
            </a:r>
            <a:r>
              <a:rPr lang="is-IS" baseline="0" dirty="0" smtClean="0"/>
              <a:t>… </a:t>
            </a:r>
          </a:p>
          <a:p>
            <a:endParaRPr lang="is-IS" baseline="0" dirty="0" smtClean="0"/>
          </a:p>
          <a:p>
            <a:r>
              <a:rPr lang="en-US" baseline="0" dirty="0" smtClean="0"/>
              <a:t>W</a:t>
            </a:r>
            <a:r>
              <a:rPr lang="is-IS" baseline="0" dirty="0" smtClean="0"/>
              <a:t>e saw a significant decline in the number of lynchings of Blacks in the years preceding the movement, and an increase in federal protections of Blacks’ civil rights - which dampened the repressive inclinations of Southern social control agents (police, KKK, govt).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18</a:t>
            </a:fld>
            <a:endParaRPr lang="en-US"/>
          </a:p>
        </p:txBody>
      </p:sp>
    </p:spTree>
    <p:extLst>
      <p:ext uri="{BB962C8B-B14F-4D97-AF65-F5344CB8AC3E}">
        <p14:creationId xmlns:p14="http://schemas.microsoft.com/office/powerpoint/2010/main" val="876339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e.g. China/Tiananmen Square in 1989 </a:t>
            </a:r>
            <a:r>
              <a:rPr lang="en-US" dirty="0" err="1" smtClean="0"/>
              <a:t>v.s</a:t>
            </a:r>
            <a:r>
              <a:rPr lang="en-US" dirty="0" smtClean="0"/>
              <a:t>. U</a:t>
            </a:r>
            <a:r>
              <a:rPr lang="en-US" baseline="0" dirty="0" smtClean="0"/>
              <a:t> of Akron in 1970 following Kent State Shootings</a:t>
            </a:r>
            <a:r>
              <a:rPr lang="is-IS" baseline="0" dirty="0" smtClean="0"/>
              <a:t>… BLM following growth in police shootings of Black Americans</a:t>
            </a:r>
          </a:p>
          <a:p>
            <a:endParaRPr lang="is-IS" baseline="0" dirty="0" smtClean="0"/>
          </a:p>
          <a:p>
            <a:r>
              <a:rPr lang="is-IS" baseline="0" dirty="0" smtClean="0"/>
              <a:t>Almeida: study of two protest waves (1962 and 1981) in El Salvador. Found a sequential model of opportunity and threat – the organization building occurred during periods of liberalization and political opportunity provided the durable organizational infrastructure for mounting protest in the face of subsequent repression. When repression increased, there were mounting threats of loss of rights and freedoms and economic functioning that had grown during the period of liberalization... </a:t>
            </a:r>
            <a:r>
              <a:rPr lang="en-US" baseline="0" dirty="0" smtClean="0"/>
              <a:t>T</a:t>
            </a:r>
            <a:r>
              <a:rPr lang="is-IS" baseline="0" dirty="0" smtClean="0"/>
              <a:t>hus grievances associated with actual or threatened loss of what people thought was rightfully theirs increases the prospect of taking action... </a:t>
            </a:r>
            <a:r>
              <a:rPr lang="en-US" baseline="0" dirty="0" smtClean="0"/>
              <a:t>B</a:t>
            </a:r>
            <a:r>
              <a:rPr lang="is-IS" baseline="0" dirty="0" smtClean="0"/>
              <a:t>ecause inaction becomes more costly than action... </a:t>
            </a:r>
            <a:r>
              <a:rPr lang="en-US" baseline="0" dirty="0" smtClean="0"/>
              <a:t>T</a:t>
            </a:r>
            <a:r>
              <a:rPr lang="is-IS" baseline="0" dirty="0" smtClean="0"/>
              <a:t>hus the probability of mobilization DURING repression increases.</a:t>
            </a:r>
          </a:p>
          <a:p>
            <a:endParaRPr lang="is-IS" baseline="0" dirty="0" smtClean="0"/>
          </a:p>
          <a:p>
            <a:r>
              <a:rPr lang="is-IS" baseline="0" dirty="0" smtClean="0"/>
              <a:t>Einwohner: 1943 Jews in Warsaw ghetto resisted Nazi efforts to deport them to Treblinka death camp, using smuggled weapons and explosives.</a:t>
            </a:r>
          </a:p>
          <a:p>
            <a:endParaRPr lang="is-I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19</a:t>
            </a:fld>
            <a:endParaRPr lang="en-US"/>
          </a:p>
        </p:txBody>
      </p:sp>
    </p:spTree>
    <p:extLst>
      <p:ext uri="{BB962C8B-B14F-4D97-AF65-F5344CB8AC3E}">
        <p14:creationId xmlns:p14="http://schemas.microsoft.com/office/powerpoint/2010/main" val="2147372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20</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21</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Repression can also come from countermovements: KKK repressing blacks with violence... </a:t>
            </a:r>
            <a:r>
              <a:rPr lang="en-US" baseline="0" dirty="0" smtClean="0"/>
              <a:t>A</a:t>
            </a:r>
            <a:r>
              <a:rPr lang="is-IS" baseline="0" dirty="0" smtClean="0"/>
              <a:t>nd coordinating with authorities to look the other way... </a:t>
            </a:r>
            <a:endParaRPr lang="en-US" dirty="0" smtClean="0"/>
          </a:p>
          <a:p>
            <a:endParaRPr lang="en-US" dirty="0" smtClean="0"/>
          </a:p>
          <a:p>
            <a:r>
              <a:rPr lang="en-US" dirty="0" smtClean="0"/>
              <a:t>Pro-choice</a:t>
            </a:r>
            <a:r>
              <a:rPr lang="en-US" baseline="0" dirty="0" smtClean="0"/>
              <a:t> mobilization: </a:t>
            </a:r>
            <a:r>
              <a:rPr lang="en-US" dirty="0" smtClean="0"/>
              <a:t>Abortion discourse in US and Germany</a:t>
            </a:r>
            <a:r>
              <a:rPr lang="is-IS" dirty="0" smtClean="0"/>
              <a:t>… it is enhanced in the US, and silenced in Germany...</a:t>
            </a:r>
            <a:r>
              <a:rPr lang="is-IS" baseline="0" dirty="0" smtClean="0"/>
              <a:t> </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22</a:t>
            </a:fld>
            <a:endParaRPr lang="en-US"/>
          </a:p>
        </p:txBody>
      </p:sp>
    </p:spTree>
    <p:extLst>
      <p:ext uri="{BB962C8B-B14F-4D97-AF65-F5344CB8AC3E}">
        <p14:creationId xmlns:p14="http://schemas.microsoft.com/office/powerpoint/2010/main" val="371303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4</a:t>
            </a:fld>
            <a:endParaRPr lang="en-US"/>
          </a:p>
        </p:txBody>
      </p:sp>
    </p:spTree>
    <p:extLst>
      <p:ext uri="{BB962C8B-B14F-4D97-AF65-F5344CB8AC3E}">
        <p14:creationId xmlns:p14="http://schemas.microsoft.com/office/powerpoint/2010/main" val="198201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can imagine</a:t>
            </a:r>
            <a:r>
              <a:rPr lang="en-US" baseline="0" dirty="0" smtClean="0"/>
              <a:t> that it would be difficult for social movements to mobilize support in a political context that does not allow the free and open expression of grievances.</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5</a:t>
            </a:fld>
            <a:endParaRPr lang="en-US"/>
          </a:p>
        </p:txBody>
      </p:sp>
    </p:spTree>
    <p:extLst>
      <p:ext uri="{BB962C8B-B14F-4D97-AF65-F5344CB8AC3E}">
        <p14:creationId xmlns:p14="http://schemas.microsoft.com/office/powerpoint/2010/main" val="365241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Where power to make administrative or</a:t>
            </a:r>
            <a:r>
              <a:rPr lang="en-US" baseline="0" dirty="0" smtClean="0"/>
              <a:t> bureaucratic decisions is concentrated, challengers are likely to have less influence.</a:t>
            </a:r>
          </a:p>
          <a:p>
            <a:endParaRPr lang="en-US" baseline="0" dirty="0" smtClean="0"/>
          </a:p>
          <a:p>
            <a:r>
              <a:rPr lang="en-US" baseline="0" smtClean="0"/>
              <a:t>Michael Lipsky</a:t>
            </a:r>
            <a:r>
              <a:rPr lang="en-US" baseline="0" dirty="0" smtClean="0"/>
              <a:t> says systems will be more or less open to challenges from specific groups (less so for blacks, gays, </a:t>
            </a:r>
            <a:r>
              <a:rPr lang="en-US" baseline="0" dirty="0" err="1" smtClean="0"/>
              <a:t>latinos</a:t>
            </a:r>
            <a:r>
              <a:rPr lang="en-US" baseline="0" dirty="0" smtClean="0"/>
              <a:t>, women, an other minorities, given their historical experiences in the American political system</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7</a:t>
            </a:fld>
            <a:endParaRPr lang="en-US"/>
          </a:p>
        </p:txBody>
      </p:sp>
    </p:spTree>
    <p:extLst>
      <p:ext uri="{BB962C8B-B14F-4D97-AF65-F5344CB8AC3E}">
        <p14:creationId xmlns:p14="http://schemas.microsoft.com/office/powerpoint/2010/main" val="53797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Peter </a:t>
            </a:r>
            <a:r>
              <a:rPr lang="en-US" dirty="0" err="1" smtClean="0"/>
              <a:t>Eisinger</a:t>
            </a:r>
            <a:r>
              <a:rPr lang="en-US" baseline="0" dirty="0" smtClean="0"/>
              <a:t> finds that protest occurred more readily in cities where the political structure was neither fully open nor fully closed – suggesting a curvilinear relationship.</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8</a:t>
            </a:fld>
            <a:endParaRPr lang="en-US"/>
          </a:p>
        </p:txBody>
      </p:sp>
    </p:spTree>
    <p:extLst>
      <p:ext uri="{BB962C8B-B14F-4D97-AF65-F5344CB8AC3E}">
        <p14:creationId xmlns:p14="http://schemas.microsoft.com/office/powerpoint/2010/main" val="295780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Peter </a:t>
            </a:r>
            <a:r>
              <a:rPr lang="en-US" dirty="0" err="1" smtClean="0"/>
              <a:t>Eisinger</a:t>
            </a:r>
            <a:r>
              <a:rPr lang="en-US" baseline="0" dirty="0" smtClean="0"/>
              <a:t> finds that protest occurred more readily in cities where the political structure was neither fully open nor fully closed – suggesting a curvilinear relationship.</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9</a:t>
            </a:fld>
            <a:endParaRPr lang="en-US"/>
          </a:p>
        </p:txBody>
      </p:sp>
    </p:spTree>
    <p:extLst>
      <p:ext uri="{BB962C8B-B14F-4D97-AF65-F5344CB8AC3E}">
        <p14:creationId xmlns:p14="http://schemas.microsoft.com/office/powerpoint/2010/main" val="637421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Where there</a:t>
            </a:r>
            <a:r>
              <a:rPr lang="en-US" baseline="0" dirty="0" smtClean="0"/>
              <a:t> is stability/continuity in leadership and party unity, outside groups have fewer opportunities to push for change</a:t>
            </a:r>
          </a:p>
          <a:p>
            <a:endParaRPr lang="en-US" dirty="0" smtClean="0"/>
          </a:p>
          <a:p>
            <a:r>
              <a:rPr lang="en-US" dirty="0" smtClean="0"/>
              <a:t>Electoral volatility = shifts in party</a:t>
            </a:r>
            <a:r>
              <a:rPr lang="en-US" baseline="0" dirty="0" smtClean="0"/>
              <a:t> strength in the United States.</a:t>
            </a:r>
          </a:p>
          <a:p>
            <a:endParaRPr lang="en-US" baseline="0" dirty="0" smtClean="0"/>
          </a:p>
          <a:p>
            <a:r>
              <a:rPr lang="en-US" baseline="0" dirty="0" smtClean="0"/>
              <a:t>Changes in parties’ electoral strength in both 1930s and 1960s encouraged organized labor, blacks, and other marginalized Americans to press for changes in party strategies for bringing these groups into the political arena.</a:t>
            </a:r>
          </a:p>
          <a:p>
            <a:endParaRPr lang="en-US" baseline="0" dirty="0" smtClean="0"/>
          </a:p>
          <a:p>
            <a:r>
              <a:rPr lang="en-US" dirty="0" smtClean="0"/>
              <a:t>Declining party strength and party</a:t>
            </a:r>
            <a:r>
              <a:rPr lang="en-US" baseline="0" dirty="0" smtClean="0"/>
              <a:t> instability in US make both parties more vulnerable to manipulation and impact by more extremist views and movements – much like control of party platform at party conventions (</a:t>
            </a:r>
            <a:r>
              <a:rPr lang="en-US" b="1" baseline="0" dirty="0" smtClean="0"/>
              <a:t>notable examples include the KKK of 1924, Tea Party/Religious Right of 2010 – banning abortion/same-sex marriage/distributive justice in 2000, 2004, and in 2010, Mississippi Freedom Democratic in Party in 1968 Dem convention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11</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Rapid</a:t>
            </a:r>
            <a:r>
              <a:rPr lang="en-US" baseline="0" dirty="0" smtClean="0"/>
              <a:t> and profound shift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12</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Rapid</a:t>
            </a:r>
            <a:r>
              <a:rPr lang="en-US" baseline="0" dirty="0" smtClean="0"/>
              <a:t> and profound shift, less open for left groups, more opportunity for right-wing groups to sway right-wing politicians</a:t>
            </a:r>
          </a:p>
          <a:p>
            <a:endParaRPr lang="en-US" baseline="0" dirty="0" smtClean="0"/>
          </a:p>
          <a:p>
            <a:r>
              <a:rPr lang="en-US" baseline="0" dirty="0" smtClean="0"/>
              <a:t>Senate = republican, house = democrat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13</a:t>
            </a:fld>
            <a:endParaRPr lang="en-US"/>
          </a:p>
        </p:txBody>
      </p:sp>
    </p:spTree>
    <p:extLst>
      <p:ext uri="{BB962C8B-B14F-4D97-AF65-F5344CB8AC3E}">
        <p14:creationId xmlns:p14="http://schemas.microsoft.com/office/powerpoint/2010/main" val="230466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p:nvPr/>
        </p:nvSpPr>
        <p:spPr bwMode="white">
          <a:xfrm>
            <a:off x="0" y="5970588"/>
            <a:ext cx="12192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9"/>
          <p:cNvSpPr/>
          <p:nvPr/>
        </p:nvSpPr>
        <p:spPr>
          <a:xfrm>
            <a:off x="-12700" y="6053141"/>
            <a:ext cx="2999317"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latin typeface="Myriad Pro"/>
              <a:cs typeface="Myriad Pro"/>
            </a:endParaRPr>
          </a:p>
        </p:txBody>
      </p:sp>
      <p:sp>
        <p:nvSpPr>
          <p:cNvPr id="6" name="Rectangle 10"/>
          <p:cNvSpPr/>
          <p:nvPr/>
        </p:nvSpPr>
        <p:spPr>
          <a:xfrm>
            <a:off x="3145369" y="6043616"/>
            <a:ext cx="9046633"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1950">
                <a:solidFill>
                  <a:srgbClr val="FFFFFF"/>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smtClean="0"/>
              <a:t>Click to edit Master subtitle style</a:t>
            </a:r>
            <a:endParaRPr lang="en-US" dirty="0"/>
          </a:p>
        </p:txBody>
      </p:sp>
      <p:sp>
        <p:nvSpPr>
          <p:cNvPr id="7" name="Date Placeholder 27"/>
          <p:cNvSpPr>
            <a:spLocks noGrp="1"/>
          </p:cNvSpPr>
          <p:nvPr>
            <p:ph type="dt" sz="half" idx="10"/>
          </p:nvPr>
        </p:nvSpPr>
        <p:spPr>
          <a:xfrm>
            <a:off x="101600" y="6069013"/>
            <a:ext cx="2743200" cy="685800"/>
          </a:xfrm>
        </p:spPr>
        <p:txBody>
          <a:bodyPr>
            <a:noAutofit/>
          </a:bodyPr>
          <a:lstStyle>
            <a:lvl1pPr algn="ctr">
              <a:defRPr sz="1500" smtClean="0">
                <a:solidFill>
                  <a:srgbClr val="FFFFFF"/>
                </a:solidFill>
              </a:defRPr>
            </a:lvl1pPr>
          </a:lstStyle>
          <a:p>
            <a:fld id="{CD8FC472-944B-7248-8D19-135812046E51}" type="datetimeFigureOut">
              <a:rPr lang="en-US" smtClean="0"/>
              <a:t>8/17/17</a:t>
            </a:fld>
            <a:endParaRPr lang="en-US"/>
          </a:p>
        </p:txBody>
      </p:sp>
      <p:sp>
        <p:nvSpPr>
          <p:cNvPr id="10" name="Footer Placeholder 16"/>
          <p:cNvSpPr>
            <a:spLocks noGrp="1"/>
          </p:cNvSpPr>
          <p:nvPr>
            <p:ph type="ftr" sz="quarter" idx="11"/>
          </p:nvPr>
        </p:nvSpPr>
        <p:spPr>
          <a:xfrm>
            <a:off x="2781300" y="236541"/>
            <a:ext cx="7823200" cy="365125"/>
          </a:xfrm>
        </p:spPr>
        <p:txBody>
          <a:bodyPr/>
          <a:lstStyle>
            <a:lvl1pPr algn="r">
              <a:defRPr>
                <a:solidFill>
                  <a:schemeClr val="tx2"/>
                </a:solidFill>
              </a:defRPr>
            </a:lvl1pPr>
          </a:lstStyle>
          <a:p>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6"/>
          <p:cNvSpPr/>
          <p:nvPr/>
        </p:nvSpPr>
        <p:spPr bwMode="white">
          <a:xfrm>
            <a:off x="8128002"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2" name="Vertical Title 1"/>
          <p:cNvSpPr>
            <a:spLocks noGrp="1"/>
          </p:cNvSpPr>
          <p:nvPr>
            <p:ph type="title" orient="vert"/>
          </p:nvPr>
        </p:nvSpPr>
        <p:spPr>
          <a:xfrm>
            <a:off x="8737600" y="609603"/>
            <a:ext cx="27432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8737600" y="6248403"/>
            <a:ext cx="2946400" cy="365125"/>
          </a:xfrm>
        </p:spPr>
        <p:txBody>
          <a:bodyPr/>
          <a:lstStyle>
            <a:lvl1pPr>
              <a:defRPr/>
            </a:lvl1pPr>
          </a:lstStyle>
          <a:p>
            <a:fld id="{CD8FC472-944B-7248-8D19-135812046E51}" type="datetimeFigureOut">
              <a:rPr lang="en-US" smtClean="0"/>
              <a:t>8/17/17</a:t>
            </a:fld>
            <a:endParaRPr lang="en-US"/>
          </a:p>
        </p:txBody>
      </p:sp>
      <p:sp>
        <p:nvSpPr>
          <p:cNvPr id="8" name="Footer Placeholder 4"/>
          <p:cNvSpPr>
            <a:spLocks noGrp="1"/>
          </p:cNvSpPr>
          <p:nvPr>
            <p:ph type="ftr" sz="quarter" idx="11"/>
          </p:nvPr>
        </p:nvSpPr>
        <p:spPr>
          <a:xfrm>
            <a:off x="609602" y="6248403"/>
            <a:ext cx="7431617" cy="365125"/>
          </a:xfrm>
        </p:spPr>
        <p:txBody>
          <a:bodyPr/>
          <a:lstStyle>
            <a:lvl1pPr>
              <a:defRPr/>
            </a:lvl1pPr>
          </a:lstStyle>
          <a:p>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8" name="Content Placeholder 7"/>
          <p:cNvSpPr>
            <a:spLocks noGrp="1"/>
          </p:cNvSpPr>
          <p:nvPr>
            <p:ph sz="quarter" idx="1"/>
          </p:nvPr>
        </p:nvSpPr>
        <p:spPr>
          <a:xfrm>
            <a:off x="816864" y="1600200"/>
            <a:ext cx="10871200" cy="44958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13"/>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3" name="Text Placeholder 2"/>
          <p:cNvSpPr>
            <a:spLocks noGrp="1"/>
          </p:cNvSpPr>
          <p:nvPr>
            <p:ph type="body" idx="1"/>
          </p:nvPr>
        </p:nvSpPr>
        <p:spPr>
          <a:xfrm>
            <a:off x="1828802" y="2743200"/>
            <a:ext cx="9497484" cy="1673225"/>
          </a:xfrm>
        </p:spPr>
        <p:txBody>
          <a:bodyPr/>
          <a:lstStyle>
            <a:lvl1pPr marL="0" indent="0">
              <a:buNone/>
              <a:defRPr sz="210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828800" y="1600200"/>
            <a:ext cx="10160000" cy="990600"/>
          </a:xfrm>
        </p:spPr>
        <p:txBody>
          <a:bodyPr/>
          <a:lstStyle>
            <a:lvl1pPr algn="l">
              <a:buNone/>
              <a:defRPr sz="3300" b="0" cap="none">
                <a:solidFill>
                  <a:srgbClr val="FFFFFF"/>
                </a:solidFill>
              </a:defRPr>
            </a:lvl1pPr>
          </a:lstStyle>
          <a:p>
            <a:r>
              <a:rPr lang="en-US" smtClean="0"/>
              <a:t>Click to edit Master title style</a:t>
            </a:r>
            <a:endParaRPr lang="en-US" dirty="0"/>
          </a:p>
        </p:txBody>
      </p:sp>
      <p:sp>
        <p:nvSpPr>
          <p:cNvPr id="7" name="Date Placeholder 11"/>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9" name="Footer Placeholder 13"/>
          <p:cNvSpPr>
            <a:spLocks noGrp="1"/>
          </p:cNvSpPr>
          <p:nvPr>
            <p:ph type="ftr" sz="quarter" idx="12"/>
          </p:nvPr>
        </p:nvSpPr>
        <p:spPr/>
        <p:txBody>
          <a:bodyPr/>
          <a:lstStyle>
            <a:lvl1pPr>
              <a:defRPr/>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9" name="Content Placeholder 8"/>
          <p:cNvSpPr>
            <a:spLocks noGrp="1"/>
          </p:cNvSpPr>
          <p:nvPr>
            <p:ph sz="quarter" idx="1"/>
          </p:nvPr>
        </p:nvSpPr>
        <p:spPr>
          <a:xfrm>
            <a:off x="812800"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
          </p:nvPr>
        </p:nvSpPr>
        <p:spPr>
          <a:xfrm>
            <a:off x="6459868"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7"/>
          <p:cNvSpPr>
            <a:spLocks noGrp="1"/>
          </p:cNvSpPr>
          <p:nvPr>
            <p:ph type="dt" sz="half" idx="10"/>
          </p:nvPr>
        </p:nvSpPr>
        <p:spPr/>
        <p:txBody>
          <a:bodyPr rtlCol="0"/>
          <a:lstStyle>
            <a:lvl1pPr>
              <a:defRPr/>
            </a:lvl1pPr>
          </a:lstStyle>
          <a:p>
            <a:fld id="{CD8FC472-944B-7248-8D19-135812046E51}" type="datetimeFigureOut">
              <a:rPr lang="en-US" smtClean="0"/>
              <a:t>8/17/17</a:t>
            </a:fld>
            <a:endParaRPr lang="en-US"/>
          </a:p>
        </p:txBody>
      </p:sp>
      <p:sp>
        <p:nvSpPr>
          <p:cNvPr id="7" name="Footer Placeholder 11"/>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812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6400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fld id="{CD8FC472-944B-7248-8D19-135812046E51}" type="datetimeFigureOut">
              <a:rPr lang="en-US" smtClean="0"/>
              <a:t>8/17/17</a:t>
            </a:fld>
            <a:endParaRPr lang="en-US"/>
          </a:p>
        </p:txBody>
      </p:sp>
      <p:sp>
        <p:nvSpPr>
          <p:cNvPr id="9" name="Footer Placeholder 13"/>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13"/>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4"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lstStyle>
            <a:lvl1pPr algn="l">
              <a:buNone/>
              <a:defRPr sz="3300" b="0"/>
            </a:lvl1pPr>
          </a:lstStyle>
          <a:p>
            <a:r>
              <a:rPr lang="en-US" smtClean="0"/>
              <a:t>Click to edit Master title style</a:t>
            </a:r>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750"/>
              </a:spcAft>
              <a:buNone/>
              <a:defRPr sz="1350" b="0" i="0">
                <a:latin typeface="Helvetica Neue Light" charset="0"/>
                <a:ea typeface="Helvetica Neue Light" charset="0"/>
                <a:cs typeface="Helvetica Neue Light" charset="0"/>
              </a:defRPr>
            </a:lvl1pPr>
            <a:lvl2pPr>
              <a:buNone/>
              <a:defRPr sz="900"/>
            </a:lvl2pPr>
            <a:lvl3pPr>
              <a:buNone/>
              <a:defRPr sz="750"/>
            </a:lvl3pPr>
            <a:lvl4pPr>
              <a:buNone/>
              <a:defRPr sz="675"/>
            </a:lvl4pPr>
            <a:lvl5pPr>
              <a:buNone/>
              <a:defRPr sz="675"/>
            </a:lvl5pPr>
          </a:lstStyle>
          <a:p>
            <a:pPr lvl="0"/>
            <a:r>
              <a:rPr lang="en-US" smtClean="0"/>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6"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7"/>
          <p:cNvSpPr/>
          <p:nvPr/>
        </p:nvSpPr>
        <p:spPr bwMode="white">
          <a:xfrm>
            <a:off x="-12700" y="4572003"/>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2698" y="4664075"/>
            <a:ext cx="1951567"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7" name="Rectangle 9"/>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10"/>
          <p:cNvSpPr/>
          <p:nvPr/>
        </p:nvSpPr>
        <p:spPr bwMode="white">
          <a:xfrm>
            <a:off x="1930402" y="3"/>
            <a:ext cx="133351"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4" name="Text Placeholder 3"/>
          <p:cNvSpPr>
            <a:spLocks noGrp="1"/>
          </p:cNvSpPr>
          <p:nvPr>
            <p:ph type="body" sz="half" idx="2"/>
          </p:nvPr>
        </p:nvSpPr>
        <p:spPr>
          <a:xfrm>
            <a:off x="2133600" y="5486400"/>
            <a:ext cx="9753600" cy="685800"/>
          </a:xfrm>
        </p:spPr>
        <p:txBody>
          <a:bodyPr/>
          <a:lstStyle>
            <a:lvl1pPr marL="0" indent="0">
              <a:buFontTx/>
              <a:buNone/>
              <a:defRPr sz="1275"/>
            </a:lvl1pPr>
            <a:lvl2pPr>
              <a:buFontTx/>
              <a:buNone/>
              <a:defRPr sz="900"/>
            </a:lvl2pPr>
            <a:lvl3pPr>
              <a:buFontTx/>
              <a:buNone/>
              <a:defRPr sz="750"/>
            </a:lvl3pPr>
            <a:lvl4pPr>
              <a:buFontTx/>
              <a:buNone/>
              <a:defRPr sz="675"/>
            </a:lvl4pPr>
            <a:lvl5pPr>
              <a:buFontTx/>
              <a:buNone/>
              <a:defRPr sz="675"/>
            </a:lvl5pPr>
          </a:lstStyle>
          <a:p>
            <a:pPr lvl="0"/>
            <a:r>
              <a:rPr lang="en-US" smtClean="0"/>
              <a:t>Click to edit Master text styles</a:t>
            </a:r>
          </a:p>
        </p:txBody>
      </p:sp>
      <p:sp>
        <p:nvSpPr>
          <p:cNvPr id="2" name="Title 1"/>
          <p:cNvSpPr>
            <a:spLocks noGrp="1"/>
          </p:cNvSpPr>
          <p:nvPr>
            <p:ph type="title"/>
          </p:nvPr>
        </p:nvSpPr>
        <p:spPr>
          <a:xfrm>
            <a:off x="2133600" y="4648200"/>
            <a:ext cx="9753600" cy="685800"/>
          </a:xfrm>
        </p:spPr>
        <p:txBody>
          <a:bodyPr/>
          <a:lstStyle>
            <a:lvl1pPr algn="l">
              <a:buNone/>
              <a:defRPr sz="21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2400"/>
            </a:lvl1pPr>
          </a:lstStyle>
          <a:p>
            <a:pPr lvl="0"/>
            <a:r>
              <a:rPr lang="en-US" noProof="0" smtClean="0"/>
              <a:t>Drag picture to placeholder or click icon to add</a:t>
            </a:r>
            <a:endParaRPr lang="en-US" noProof="0" dirty="0"/>
          </a:p>
        </p:txBody>
      </p:sp>
      <p:sp>
        <p:nvSpPr>
          <p:cNvPr id="9" name="Date Placeholder 11"/>
          <p:cNvSpPr>
            <a:spLocks noGrp="1"/>
          </p:cNvSpPr>
          <p:nvPr>
            <p:ph type="dt" sz="half" idx="10"/>
          </p:nvPr>
        </p:nvSpPr>
        <p:spPr>
          <a:xfrm>
            <a:off x="8331200" y="6248403"/>
            <a:ext cx="3556000" cy="365125"/>
          </a:xfrm>
        </p:spPr>
        <p:txBody>
          <a:bodyPr rtlCol="0"/>
          <a:lstStyle>
            <a:lvl1pPr>
              <a:defRPr/>
            </a:lvl1pPr>
          </a:lstStyle>
          <a:p>
            <a:fld id="{CD8FC472-944B-7248-8D19-135812046E51}" type="datetimeFigureOut">
              <a:rPr lang="en-US" smtClean="0"/>
              <a:t>8/17/17</a:t>
            </a:fld>
            <a:endParaRPr lang="en-US"/>
          </a:p>
        </p:txBody>
      </p:sp>
      <p:sp>
        <p:nvSpPr>
          <p:cNvPr id="11" name="Footer Placeholder 13"/>
          <p:cNvSpPr>
            <a:spLocks noGrp="1"/>
          </p:cNvSpPr>
          <p:nvPr>
            <p:ph type="ftr" sz="quarter" idx="12"/>
          </p:nvPr>
        </p:nvSpPr>
        <p:spPr>
          <a:xfrm>
            <a:off x="2133600" y="6248403"/>
            <a:ext cx="6096000" cy="365125"/>
          </a:xfrm>
        </p:spPr>
        <p:txBody>
          <a:bodyPr rtlCol="0"/>
          <a:lstStyle>
            <a:lvl1pPr>
              <a:defRPr/>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812800" y="228600"/>
            <a:ext cx="10871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Text Placeholder 12"/>
          <p:cNvSpPr>
            <a:spLocks noGrp="1"/>
          </p:cNvSpPr>
          <p:nvPr>
            <p:ph type="body" idx="1"/>
          </p:nvPr>
        </p:nvSpPr>
        <p:spPr bwMode="auto">
          <a:xfrm>
            <a:off x="817033" y="1600203"/>
            <a:ext cx="108712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Date Placeholder 13"/>
          <p:cNvSpPr>
            <a:spLocks noGrp="1"/>
          </p:cNvSpPr>
          <p:nvPr>
            <p:ph type="dt" sz="half" idx="2"/>
          </p:nvPr>
        </p:nvSpPr>
        <p:spPr>
          <a:xfrm>
            <a:off x="8128000" y="6248403"/>
            <a:ext cx="3556000" cy="365125"/>
          </a:xfrm>
          <a:prstGeom prst="rect">
            <a:avLst/>
          </a:prstGeom>
        </p:spPr>
        <p:txBody>
          <a:bodyPr vert="horz" anchor="ctr" anchorCtr="0"/>
          <a:lstStyle>
            <a:lvl1pPr algn="l" eaLnBrk="1" fontAlgn="auto" latinLnBrk="0" hangingPunct="1">
              <a:spcBef>
                <a:spcPts val="0"/>
              </a:spcBef>
              <a:spcAft>
                <a:spcPts val="0"/>
              </a:spcAft>
              <a:defRPr kumimoji="0" sz="1050" b="0" i="0" smtClean="0">
                <a:solidFill>
                  <a:schemeClr val="tx2"/>
                </a:solidFill>
                <a:latin typeface="Helvetica Neue Light" charset="0"/>
                <a:ea typeface="Helvetica Neue Light" charset="0"/>
                <a:cs typeface="Helvetica Neue Light" charset="0"/>
              </a:defRPr>
            </a:lvl1pPr>
          </a:lstStyle>
          <a:p>
            <a:fld id="{CD8FC472-944B-7248-8D19-135812046E51}" type="datetimeFigureOut">
              <a:rPr lang="en-US" smtClean="0"/>
              <a:t>8/17/17</a:t>
            </a:fld>
            <a:endParaRPr lang="en-US"/>
          </a:p>
        </p:txBody>
      </p:sp>
      <p:sp>
        <p:nvSpPr>
          <p:cNvPr id="3" name="Footer Placeholder 2"/>
          <p:cNvSpPr>
            <a:spLocks noGrp="1"/>
          </p:cNvSpPr>
          <p:nvPr>
            <p:ph type="ftr" sz="quarter" idx="3"/>
          </p:nvPr>
        </p:nvSpPr>
        <p:spPr>
          <a:xfrm>
            <a:off x="812802" y="6248403"/>
            <a:ext cx="7228417" cy="365125"/>
          </a:xfrm>
          <a:prstGeom prst="rect">
            <a:avLst/>
          </a:prstGeom>
        </p:spPr>
        <p:txBody>
          <a:bodyPr vert="horz" anchor="ctr"/>
          <a:lstStyle>
            <a:lvl1pPr algn="r" eaLnBrk="1" fontAlgn="auto" latinLnBrk="0" hangingPunct="1">
              <a:spcBef>
                <a:spcPts val="0"/>
              </a:spcBef>
              <a:spcAft>
                <a:spcPts val="0"/>
              </a:spcAft>
              <a:defRPr kumimoji="0" sz="1050" b="0" i="0">
                <a:solidFill>
                  <a:schemeClr val="tx2"/>
                </a:solidFill>
                <a:latin typeface="Helvetica Neue Light" charset="0"/>
                <a:ea typeface="Helvetica Neue Light" charset="0"/>
                <a:cs typeface="Helvetica Neue Light" charset="0"/>
              </a:defRPr>
            </a:lvl1pPr>
          </a:lstStyle>
          <a:p>
            <a:endParaRPr lang="en-US"/>
          </a:p>
        </p:txBody>
      </p:sp>
      <p:sp>
        <p:nvSpPr>
          <p:cNvPr id="7" name="Rectangle 6"/>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7"/>
          <p:cNvSpPr/>
          <p:nvPr/>
        </p:nvSpPr>
        <p:spPr>
          <a:xfrm>
            <a:off x="0" y="127952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Rectangle 8"/>
          <p:cNvSpPr/>
          <p:nvPr/>
        </p:nvSpPr>
        <p:spPr>
          <a:xfrm>
            <a:off x="787400" y="1279525"/>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Tree>
    <p:extLst>
      <p:ext uri="{BB962C8B-B14F-4D97-AF65-F5344CB8AC3E}">
        <p14:creationId xmlns:p14="http://schemas.microsoft.com/office/powerpoint/2010/main" val="114710656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rtl="0" eaLnBrk="1" fontAlgn="base" hangingPunct="1">
        <a:spcBef>
          <a:spcPct val="0"/>
        </a:spcBef>
        <a:spcAft>
          <a:spcPct val="0"/>
        </a:spcAft>
        <a:defRPr sz="3300" b="0" i="0" kern="1200">
          <a:solidFill>
            <a:schemeClr val="tx2"/>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3300">
          <a:solidFill>
            <a:schemeClr val="tx2"/>
          </a:solidFill>
          <a:latin typeface="Verdana" pitchFamily="34" charset="0"/>
        </a:defRPr>
      </a:lvl2pPr>
      <a:lvl3pPr algn="l" rtl="0" eaLnBrk="1" fontAlgn="base" hangingPunct="1">
        <a:spcBef>
          <a:spcPct val="0"/>
        </a:spcBef>
        <a:spcAft>
          <a:spcPct val="0"/>
        </a:spcAft>
        <a:defRPr sz="3300">
          <a:solidFill>
            <a:schemeClr val="tx2"/>
          </a:solidFill>
          <a:latin typeface="Verdana" pitchFamily="34" charset="0"/>
        </a:defRPr>
      </a:lvl3pPr>
      <a:lvl4pPr algn="l" rtl="0" eaLnBrk="1" fontAlgn="base" hangingPunct="1">
        <a:spcBef>
          <a:spcPct val="0"/>
        </a:spcBef>
        <a:spcAft>
          <a:spcPct val="0"/>
        </a:spcAft>
        <a:defRPr sz="3300">
          <a:solidFill>
            <a:schemeClr val="tx2"/>
          </a:solidFill>
          <a:latin typeface="Verdana" pitchFamily="34" charset="0"/>
        </a:defRPr>
      </a:lvl4pPr>
      <a:lvl5pPr algn="l" rtl="0" eaLnBrk="1" fontAlgn="base" hangingPunct="1">
        <a:spcBef>
          <a:spcPct val="0"/>
        </a:spcBef>
        <a:spcAft>
          <a:spcPct val="0"/>
        </a:spcAft>
        <a:defRPr sz="3300">
          <a:solidFill>
            <a:schemeClr val="tx2"/>
          </a:solidFill>
          <a:latin typeface="Verdana" pitchFamily="34" charset="0"/>
        </a:defRPr>
      </a:lvl5pPr>
      <a:lvl6pPr marL="342900" algn="l" rtl="0" eaLnBrk="1" fontAlgn="base" hangingPunct="1">
        <a:spcBef>
          <a:spcPct val="0"/>
        </a:spcBef>
        <a:spcAft>
          <a:spcPct val="0"/>
        </a:spcAft>
        <a:defRPr sz="3300">
          <a:solidFill>
            <a:schemeClr val="tx2"/>
          </a:solidFill>
          <a:latin typeface="Verdana" pitchFamily="34" charset="0"/>
        </a:defRPr>
      </a:lvl6pPr>
      <a:lvl7pPr marL="685800" algn="l" rtl="0" eaLnBrk="1" fontAlgn="base" hangingPunct="1">
        <a:spcBef>
          <a:spcPct val="0"/>
        </a:spcBef>
        <a:spcAft>
          <a:spcPct val="0"/>
        </a:spcAft>
        <a:defRPr sz="3300">
          <a:solidFill>
            <a:schemeClr val="tx2"/>
          </a:solidFill>
          <a:latin typeface="Verdana" pitchFamily="34" charset="0"/>
        </a:defRPr>
      </a:lvl7pPr>
      <a:lvl8pPr marL="1028700" algn="l" rtl="0" eaLnBrk="1" fontAlgn="base" hangingPunct="1">
        <a:spcBef>
          <a:spcPct val="0"/>
        </a:spcBef>
        <a:spcAft>
          <a:spcPct val="0"/>
        </a:spcAft>
        <a:defRPr sz="3300">
          <a:solidFill>
            <a:schemeClr val="tx2"/>
          </a:solidFill>
          <a:latin typeface="Verdana" pitchFamily="34" charset="0"/>
        </a:defRPr>
      </a:lvl8pPr>
      <a:lvl9pPr marL="1371600" algn="l" rtl="0" eaLnBrk="1" fontAlgn="base" hangingPunct="1">
        <a:spcBef>
          <a:spcPct val="0"/>
        </a:spcBef>
        <a:spcAft>
          <a:spcPct val="0"/>
        </a:spcAft>
        <a:defRPr sz="3300">
          <a:solidFill>
            <a:schemeClr val="tx2"/>
          </a:solidFill>
          <a:latin typeface="Verdana" pitchFamily="34" charset="0"/>
        </a:defRPr>
      </a:lvl9pPr>
    </p:titleStyle>
    <p:bodyStyle>
      <a:lvl1pPr marL="239316" indent="-239316" algn="l" rtl="0" eaLnBrk="1" fontAlgn="base" hangingPunct="1">
        <a:spcBef>
          <a:spcPts val="525"/>
        </a:spcBef>
        <a:spcAft>
          <a:spcPct val="0"/>
        </a:spcAft>
        <a:buClr>
          <a:schemeClr val="accent2"/>
        </a:buClr>
        <a:buSzPct val="60000"/>
        <a:buFont typeface="Wingdings" pitchFamily="2" charset="2"/>
        <a:buChar char=""/>
        <a:defRPr sz="2175" b="0" i="0" kern="1200">
          <a:solidFill>
            <a:schemeClr val="tx1"/>
          </a:solidFill>
          <a:latin typeface="Helvetica Neue Light" charset="0"/>
          <a:ea typeface="Helvetica Neue Light" charset="0"/>
          <a:cs typeface="Helvetica Neue Light" charset="0"/>
        </a:defRPr>
      </a:lvl1pPr>
      <a:lvl2pPr marL="479822" indent="-204788" algn="l" rtl="0" eaLnBrk="1" fontAlgn="base" hangingPunct="1">
        <a:spcBef>
          <a:spcPts val="413"/>
        </a:spcBef>
        <a:spcAft>
          <a:spcPct val="0"/>
        </a:spcAft>
        <a:buClr>
          <a:schemeClr val="accent1"/>
        </a:buClr>
        <a:buSzPct val="70000"/>
        <a:buFont typeface="Wingdings 2" pitchFamily="18" charset="2"/>
        <a:buChar char=""/>
        <a:defRPr sz="1950" b="0" i="0" kern="1200">
          <a:solidFill>
            <a:schemeClr val="tx1"/>
          </a:solidFill>
          <a:latin typeface="Helvetica Neue Light" charset="0"/>
          <a:ea typeface="Helvetica Neue Light" charset="0"/>
          <a:cs typeface="Helvetica Neue Light" charset="0"/>
        </a:defRPr>
      </a:lvl2pPr>
      <a:lvl3pPr marL="685800" indent="-171450" algn="l" rtl="0" eaLnBrk="1" fontAlgn="base" hangingPunct="1">
        <a:spcBef>
          <a:spcPts val="375"/>
        </a:spcBef>
        <a:spcAft>
          <a:spcPct val="0"/>
        </a:spcAft>
        <a:buClr>
          <a:schemeClr val="accent2"/>
        </a:buClr>
        <a:buSzPct val="75000"/>
        <a:buFont typeface="Wingdings" pitchFamily="2" charset="2"/>
        <a:buChar char=""/>
        <a:defRPr sz="1725" b="0" i="0" kern="1200">
          <a:solidFill>
            <a:schemeClr val="tx1"/>
          </a:solidFill>
          <a:latin typeface="Helvetica Neue Light" charset="0"/>
          <a:ea typeface="Helvetica Neue Light" charset="0"/>
          <a:cs typeface="Helvetica Neue Light" charset="0"/>
        </a:defRPr>
      </a:lvl3pPr>
      <a:lvl4pPr marL="1028700" indent="-171450" algn="l" rtl="0" eaLnBrk="1" fontAlgn="base" hangingPunct="1">
        <a:spcBef>
          <a:spcPts val="300"/>
        </a:spcBef>
        <a:spcAft>
          <a:spcPct val="0"/>
        </a:spcAft>
        <a:buClr>
          <a:srgbClr val="E66C7D"/>
        </a:buClr>
        <a:buSzPct val="75000"/>
        <a:buFont typeface="Wingdings" pitchFamily="2" charset="2"/>
        <a:buChar char=""/>
        <a:defRPr sz="1500" b="0" i="0" kern="1200">
          <a:solidFill>
            <a:schemeClr val="tx1"/>
          </a:solidFill>
          <a:latin typeface="Helvetica Neue Light" charset="0"/>
          <a:ea typeface="Helvetica Neue Light" charset="0"/>
          <a:cs typeface="Helvetica Neue Light" charset="0"/>
        </a:defRPr>
      </a:lvl4pPr>
      <a:lvl5pPr marL="1371600" indent="-171450" algn="l" rtl="0" eaLnBrk="1" fontAlgn="base" hangingPunct="1">
        <a:spcBef>
          <a:spcPts val="300"/>
        </a:spcBef>
        <a:spcAft>
          <a:spcPct val="0"/>
        </a:spcAft>
        <a:buClr>
          <a:srgbClr val="6BB76D"/>
        </a:buClr>
        <a:buSzPct val="65000"/>
        <a:buFont typeface="Wingdings" pitchFamily="2" charset="2"/>
        <a:buChar char=""/>
        <a:defRPr sz="1500" b="0" i="0" kern="1200">
          <a:solidFill>
            <a:schemeClr val="tx1"/>
          </a:solidFill>
          <a:latin typeface="Helvetica Neue Light" charset="0"/>
          <a:ea typeface="Helvetica Neue Light" charset="0"/>
          <a:cs typeface="Helvetica Neue Light" charset="0"/>
        </a:defRPr>
      </a:lvl5pPr>
      <a:lvl6pPr marL="1577340" indent="-171450" algn="l" rtl="0" eaLnBrk="1" latinLnBrk="0" hangingPunct="1">
        <a:spcBef>
          <a:spcPct val="20000"/>
        </a:spcBef>
        <a:buClr>
          <a:schemeClr val="accent1"/>
        </a:buClr>
        <a:buFont typeface="Wingdings"/>
        <a:buChar char="§"/>
        <a:defRPr kumimoji="0" sz="1350" kern="1200" baseline="0">
          <a:solidFill>
            <a:schemeClr val="tx1"/>
          </a:solidFill>
          <a:latin typeface="+mn-lt"/>
          <a:ea typeface="+mn-ea"/>
          <a:cs typeface="+mn-cs"/>
        </a:defRPr>
      </a:lvl6pPr>
      <a:lvl7pPr marL="1783080" indent="-171450" algn="l" rtl="0" eaLnBrk="1" latinLnBrk="0" hangingPunct="1">
        <a:spcBef>
          <a:spcPct val="20000"/>
        </a:spcBef>
        <a:buClr>
          <a:schemeClr val="accent2"/>
        </a:buClr>
        <a:buFont typeface="Wingdings"/>
        <a:buChar char="§"/>
        <a:defRPr kumimoji="0" sz="1350" kern="1200" baseline="0">
          <a:solidFill>
            <a:schemeClr val="tx1"/>
          </a:solidFill>
          <a:latin typeface="+mn-lt"/>
          <a:ea typeface="+mn-ea"/>
          <a:cs typeface="+mn-cs"/>
        </a:defRPr>
      </a:lvl7pPr>
      <a:lvl8pPr marL="1988820" indent="-171450" algn="l" rtl="0" eaLnBrk="1" latinLnBrk="0" hangingPunct="1">
        <a:spcBef>
          <a:spcPct val="20000"/>
        </a:spcBef>
        <a:buClr>
          <a:schemeClr val="accent3"/>
        </a:buClr>
        <a:buFont typeface="Wingdings"/>
        <a:buChar char="§"/>
        <a:defRPr kumimoji="0" sz="1350" kern="1200" baseline="0">
          <a:solidFill>
            <a:schemeClr val="tx1"/>
          </a:solidFill>
          <a:latin typeface="+mn-lt"/>
          <a:ea typeface="+mn-ea"/>
          <a:cs typeface="+mn-cs"/>
        </a:defRPr>
      </a:lvl8pPr>
      <a:lvl9pPr marL="2194560" indent="-171450" algn="l" rtl="0" eaLnBrk="1" latinLnBrk="0" hangingPunct="1">
        <a:spcBef>
          <a:spcPct val="20000"/>
        </a:spcBef>
        <a:buClr>
          <a:schemeClr val="accent4"/>
        </a:buClr>
        <a:buFont typeface="Wingdings"/>
        <a:buChar char="§"/>
        <a:defRPr kumimoji="0" sz="13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20.jpg"/><Relationship Id="rId8"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980041"/>
            <a:ext cx="12192000" cy="887359"/>
          </a:xfrm>
        </p:spPr>
        <p:txBody>
          <a:bodyPr>
            <a:normAutofit/>
          </a:bodyPr>
          <a:lstStyle/>
          <a:p>
            <a:pPr algn="ctr"/>
            <a:r>
              <a:rPr lang="en-US" dirty="0" smtClean="0"/>
              <a:t>Contextual Conditions</a:t>
            </a:r>
            <a:endParaRPr lang="en-US" dirty="0"/>
          </a:p>
        </p:txBody>
      </p:sp>
      <p:pic>
        <p:nvPicPr>
          <p:cNvPr id="3" name="Picture 2" descr="hitl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756" y="150403"/>
            <a:ext cx="3858665" cy="2604599"/>
          </a:xfrm>
          <a:prstGeom prst="rect">
            <a:avLst/>
          </a:prstGeom>
        </p:spPr>
      </p:pic>
      <p:pic>
        <p:nvPicPr>
          <p:cNvPr id="4" name="Picture 3" descr="umbri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041" y="150402"/>
            <a:ext cx="3960033" cy="2638922"/>
          </a:xfrm>
          <a:prstGeom prst="rect">
            <a:avLst/>
          </a:prstGeom>
        </p:spPr>
      </p:pic>
      <p:pic>
        <p:nvPicPr>
          <p:cNvPr id="5" name="Picture 4" descr="vad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573" y="2838561"/>
            <a:ext cx="5664351" cy="2387088"/>
          </a:xfrm>
          <a:prstGeom prst="rect">
            <a:avLst/>
          </a:prstGeom>
        </p:spPr>
      </p:pic>
    </p:spTree>
    <p:extLst>
      <p:ext uri="{BB962C8B-B14F-4D97-AF65-F5344CB8AC3E}">
        <p14:creationId xmlns:p14="http://schemas.microsoft.com/office/powerpoint/2010/main" val="9909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Signaling Dimensions of Political System</a:t>
            </a:r>
            <a:endParaRPr lang="en-US" dirty="0"/>
          </a:p>
        </p:txBody>
      </p:sp>
      <p:sp>
        <p:nvSpPr>
          <p:cNvPr id="3" name="Content Placeholder 2"/>
          <p:cNvSpPr>
            <a:spLocks noGrp="1"/>
          </p:cNvSpPr>
          <p:nvPr>
            <p:ph sz="quarter" idx="1"/>
          </p:nvPr>
        </p:nvSpPr>
        <p:spPr/>
        <p:txBody>
          <a:bodyPr/>
          <a:lstStyle/>
          <a:p>
            <a:r>
              <a:rPr lang="en-US" dirty="0" smtClean="0"/>
              <a:t>There are aspects of the political system that might demonstrate its receptiveness to challengers</a:t>
            </a:r>
          </a:p>
          <a:p>
            <a:pPr lvl="1"/>
            <a:r>
              <a:rPr lang="en-US" dirty="0" smtClean="0"/>
              <a:t>Changes in patterns of political alignments</a:t>
            </a:r>
          </a:p>
          <a:p>
            <a:pPr lvl="1"/>
            <a:r>
              <a:rPr lang="en-US" dirty="0" smtClean="0"/>
              <a:t>Presence of political allies</a:t>
            </a:r>
          </a:p>
          <a:p>
            <a:pPr lvl="1"/>
            <a:r>
              <a:rPr lang="en-US" dirty="0" smtClean="0"/>
              <a:t>Repressive capacity of authorities</a:t>
            </a:r>
            <a:endParaRPr lang="en-US" dirty="0"/>
          </a:p>
        </p:txBody>
      </p:sp>
    </p:spTree>
    <p:extLst>
      <p:ext uri="{BB962C8B-B14F-4D97-AF65-F5344CB8AC3E}">
        <p14:creationId xmlns:p14="http://schemas.microsoft.com/office/powerpoint/2010/main" val="393317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3" name="Content Placeholder 2"/>
          <p:cNvSpPr>
            <a:spLocks noGrp="1"/>
          </p:cNvSpPr>
          <p:nvPr>
            <p:ph sz="quarter" idx="1"/>
          </p:nvPr>
        </p:nvSpPr>
        <p:spPr/>
        <p:txBody>
          <a:bodyPr/>
          <a:lstStyle/>
          <a:p>
            <a:r>
              <a:rPr lang="en-US" dirty="0" smtClean="0"/>
              <a:t>Shifting alignments may increase vulnerability of system to challenges by groups outside system</a:t>
            </a:r>
          </a:p>
          <a:p>
            <a:pPr lvl="1"/>
            <a:r>
              <a:rPr lang="en-US" dirty="0" smtClean="0"/>
              <a:t>Death of a president/ruler, palace scandal, electoral volatility or declining party strength, mismanagement of economic affairs, legitimation crisis of contrived events</a:t>
            </a:r>
            <a:endParaRPr lang="en-US" dirty="0"/>
          </a:p>
        </p:txBody>
      </p:sp>
    </p:spTree>
    <p:extLst>
      <p:ext uri="{BB962C8B-B14F-4D97-AF65-F5344CB8AC3E}">
        <p14:creationId xmlns:p14="http://schemas.microsoft.com/office/powerpoint/2010/main" val="385290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pic>
        <p:nvPicPr>
          <p:cNvPr id="5" name="Picture 4" descr="car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505" y="2451100"/>
            <a:ext cx="2165591" cy="2660396"/>
          </a:xfrm>
          <a:prstGeom prst="rect">
            <a:avLst/>
          </a:prstGeom>
        </p:spPr>
      </p:pic>
      <p:pic>
        <p:nvPicPr>
          <p:cNvPr id="6" name="Picture 5" descr="reag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451100"/>
            <a:ext cx="2127430" cy="2660396"/>
          </a:xfrm>
          <a:prstGeom prst="rect">
            <a:avLst/>
          </a:prstGeom>
        </p:spPr>
      </p:pic>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sp>
        <p:nvSpPr>
          <p:cNvPr id="9" name="TextBox 8"/>
          <p:cNvSpPr txBox="1"/>
          <p:nvPr/>
        </p:nvSpPr>
        <p:spPr>
          <a:xfrm>
            <a:off x="5073649" y="1800023"/>
            <a:ext cx="2336801" cy="523220"/>
          </a:xfrm>
          <a:prstGeom prst="rect">
            <a:avLst/>
          </a:prstGeom>
          <a:noFill/>
        </p:spPr>
        <p:txBody>
          <a:bodyPr wrap="square" rtlCol="0">
            <a:spAutoFit/>
          </a:bodyPr>
          <a:lstStyle/>
          <a:p>
            <a:pPr algn="ctr"/>
            <a:r>
              <a:rPr lang="en-US" sz="2800" dirty="0">
                <a:latin typeface="Helvetica Neue Light" charset="0"/>
                <a:ea typeface="Helvetica Neue Light" charset="0"/>
                <a:cs typeface="Helvetica Neue Light" charset="0"/>
              </a:rPr>
              <a:t>1980 Election</a:t>
            </a:r>
            <a:endParaRPr lang="en-US" sz="28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28065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8" name="TextBox 7"/>
          <p:cNvSpPr txBox="1"/>
          <p:nvPr/>
        </p:nvSpPr>
        <p:spPr>
          <a:xfrm>
            <a:off x="5084063" y="1790702"/>
            <a:ext cx="2336801" cy="523220"/>
          </a:xfrm>
          <a:prstGeom prst="rect">
            <a:avLst/>
          </a:prstGeom>
          <a:noFill/>
        </p:spPr>
        <p:txBody>
          <a:bodyPr wrap="square" rtlCol="0">
            <a:spAutoFit/>
          </a:bodyPr>
          <a:lstStyle/>
          <a:p>
            <a:pPr algn="ctr"/>
            <a:r>
              <a:rPr lang="en-US" sz="2800" dirty="0">
                <a:latin typeface="Helvetica Neue Light" charset="0"/>
                <a:ea typeface="Helvetica Neue Light" charset="0"/>
                <a:cs typeface="Helvetica Neue Light" charset="0"/>
              </a:rPr>
              <a:t>1980 Election</a:t>
            </a:r>
            <a:endParaRPr lang="en-US" sz="2800" dirty="0">
              <a:latin typeface="Helvetica Neue Light" charset="0"/>
              <a:ea typeface="Helvetica Neue Light" charset="0"/>
              <a:cs typeface="Helvetica Neue Light" charset="0"/>
            </a:endParaRPr>
          </a:p>
        </p:txBody>
      </p:sp>
      <p:pic>
        <p:nvPicPr>
          <p:cNvPr id="3" name="Picture 2" descr="1980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2451100"/>
            <a:ext cx="5715000" cy="3505200"/>
          </a:xfrm>
          <a:prstGeom prst="rect">
            <a:avLst/>
          </a:prstGeom>
        </p:spPr>
      </p:pic>
    </p:spTree>
    <p:extLst>
      <p:ext uri="{BB962C8B-B14F-4D97-AF65-F5344CB8AC3E}">
        <p14:creationId xmlns:p14="http://schemas.microsoft.com/office/powerpoint/2010/main" val="413665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pic>
        <p:nvPicPr>
          <p:cNvPr id="3" name="Picture 2" descr="bu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505" y="2451100"/>
            <a:ext cx="2165591" cy="2660396"/>
          </a:xfrm>
          <a:prstGeom prst="rect">
            <a:avLst/>
          </a:prstGeom>
        </p:spPr>
      </p:pic>
      <p:pic>
        <p:nvPicPr>
          <p:cNvPr id="4" name="Picture 3" descr="obam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7371" y="2451100"/>
            <a:ext cx="2130061" cy="2660396"/>
          </a:xfrm>
          <a:prstGeom prst="rect">
            <a:avLst/>
          </a:prstGeom>
        </p:spPr>
      </p:pic>
      <p:sp>
        <p:nvSpPr>
          <p:cNvPr id="9" name="TextBox 8"/>
          <p:cNvSpPr txBox="1"/>
          <p:nvPr/>
        </p:nvSpPr>
        <p:spPr>
          <a:xfrm>
            <a:off x="4948598" y="1807635"/>
            <a:ext cx="2607732" cy="523220"/>
          </a:xfrm>
          <a:prstGeom prst="rect">
            <a:avLst/>
          </a:prstGeom>
          <a:noFill/>
        </p:spPr>
        <p:txBody>
          <a:bodyPr wrap="square" rtlCol="0">
            <a:spAutoFit/>
          </a:bodyPr>
          <a:lstStyle/>
          <a:p>
            <a:pPr algn="ctr"/>
            <a:r>
              <a:rPr lang="en-US" sz="2800" dirty="0">
                <a:latin typeface="Helvetica Neue Light" charset="0"/>
                <a:ea typeface="Helvetica Neue Light" charset="0"/>
                <a:cs typeface="Helvetica Neue Light" charset="0"/>
              </a:rPr>
              <a:t>2008 Election</a:t>
            </a:r>
            <a:endParaRPr lang="en-US" sz="28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7530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8" name="TextBox 7"/>
          <p:cNvSpPr txBox="1"/>
          <p:nvPr/>
        </p:nvSpPr>
        <p:spPr>
          <a:xfrm>
            <a:off x="4948598" y="1807635"/>
            <a:ext cx="2607732" cy="523220"/>
          </a:xfrm>
          <a:prstGeom prst="rect">
            <a:avLst/>
          </a:prstGeom>
          <a:noFill/>
        </p:spPr>
        <p:txBody>
          <a:bodyPr wrap="square" rtlCol="0">
            <a:spAutoFit/>
          </a:bodyPr>
          <a:lstStyle/>
          <a:p>
            <a:pPr algn="ctr"/>
            <a:r>
              <a:rPr lang="en-US" sz="2800" dirty="0">
                <a:latin typeface="Helvetica Neue Light" charset="0"/>
                <a:ea typeface="Helvetica Neue Light" charset="0"/>
                <a:cs typeface="Helvetica Neue Light" charset="0"/>
              </a:rPr>
              <a:t>2008 Election</a:t>
            </a:r>
            <a:endParaRPr lang="en-US" sz="2800" dirty="0">
              <a:latin typeface="Helvetica Neue Light" charset="0"/>
              <a:ea typeface="Helvetica Neue Light" charset="0"/>
              <a:cs typeface="Helvetica Neue Light" charset="0"/>
            </a:endParaRPr>
          </a:p>
        </p:txBody>
      </p:sp>
      <p:pic>
        <p:nvPicPr>
          <p:cNvPr id="5" name="Picture 4" descr="2008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2451100"/>
            <a:ext cx="5715000" cy="3505200"/>
          </a:xfrm>
          <a:prstGeom prst="rect">
            <a:avLst/>
          </a:prstGeom>
        </p:spPr>
      </p:pic>
    </p:spTree>
    <p:extLst>
      <p:ext uri="{BB962C8B-B14F-4D97-AF65-F5344CB8AC3E}">
        <p14:creationId xmlns:p14="http://schemas.microsoft.com/office/powerpoint/2010/main" val="158514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 of Political Allies</a:t>
            </a:r>
            <a:endParaRPr lang="en-US" dirty="0"/>
          </a:p>
        </p:txBody>
      </p:sp>
      <p:sp>
        <p:nvSpPr>
          <p:cNvPr id="3" name="Content Placeholder 2"/>
          <p:cNvSpPr>
            <a:spLocks noGrp="1"/>
          </p:cNvSpPr>
          <p:nvPr>
            <p:ph sz="quarter" idx="1"/>
          </p:nvPr>
        </p:nvSpPr>
        <p:spPr/>
        <p:txBody>
          <a:bodyPr/>
          <a:lstStyle/>
          <a:p>
            <a:r>
              <a:rPr lang="en-US" dirty="0" smtClean="0"/>
              <a:t>Presence of allies who have standing in the power structure also affect system accessibility</a:t>
            </a:r>
          </a:p>
          <a:p>
            <a:pPr lvl="1"/>
            <a:r>
              <a:rPr lang="en-US" dirty="0" smtClean="0"/>
              <a:t>Sympathetic governors, senators, congresswomen</a:t>
            </a:r>
            <a:endParaRPr lang="en-US" dirty="0"/>
          </a:p>
        </p:txBody>
      </p:sp>
    </p:spTree>
    <p:extLst>
      <p:ext uri="{BB962C8B-B14F-4D97-AF65-F5344CB8AC3E}">
        <p14:creationId xmlns:p14="http://schemas.microsoft.com/office/powerpoint/2010/main" val="16298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 of Political Allies</a:t>
            </a:r>
            <a:endParaRPr lang="en-US" dirty="0"/>
          </a:p>
        </p:txBody>
      </p:sp>
      <p:pic>
        <p:nvPicPr>
          <p:cNvPr id="4" name="Picture 3" descr="rub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765" y="4278155"/>
            <a:ext cx="1911786" cy="2421596"/>
          </a:xfrm>
          <a:prstGeom prst="rect">
            <a:avLst/>
          </a:prstGeom>
        </p:spPr>
      </p:pic>
      <p:pic>
        <p:nvPicPr>
          <p:cNvPr id="5" name="Picture 4" descr="pen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518" y="4278155"/>
            <a:ext cx="1956405" cy="2445506"/>
          </a:xfrm>
          <a:prstGeom prst="rect">
            <a:avLst/>
          </a:prstGeom>
        </p:spPr>
      </p:pic>
      <p:pic>
        <p:nvPicPr>
          <p:cNvPr id="6" name="Picture 5" descr="ronpau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9030" y="1709687"/>
            <a:ext cx="1879847" cy="2455800"/>
          </a:xfrm>
          <a:prstGeom prst="rect">
            <a:avLst/>
          </a:prstGeom>
        </p:spPr>
      </p:pic>
      <p:pic>
        <p:nvPicPr>
          <p:cNvPr id="8" name="Picture 7" descr="pali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7314" y="4545785"/>
            <a:ext cx="4017121" cy="2177876"/>
          </a:xfrm>
          <a:prstGeom prst="rect">
            <a:avLst/>
          </a:prstGeom>
        </p:spPr>
      </p:pic>
      <p:pic>
        <p:nvPicPr>
          <p:cNvPr id="9" name="Picture 8" descr="bachman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740" y="1709687"/>
            <a:ext cx="2009291" cy="2455800"/>
          </a:xfrm>
          <a:prstGeom prst="rect">
            <a:avLst/>
          </a:prstGeom>
        </p:spPr>
      </p:pic>
      <p:pic>
        <p:nvPicPr>
          <p:cNvPr id="10" name="Picture 9" descr="cruz.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9351" y="1880469"/>
            <a:ext cx="1937277" cy="2421596"/>
          </a:xfrm>
          <a:prstGeom prst="rect">
            <a:avLst/>
          </a:prstGeom>
        </p:spPr>
      </p:pic>
    </p:spTree>
    <p:extLst>
      <p:ext uri="{BB962C8B-B14F-4D97-AF65-F5344CB8AC3E}">
        <p14:creationId xmlns:p14="http://schemas.microsoft.com/office/powerpoint/2010/main" val="104860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Repressive Capacity of Authorities</a:t>
            </a:r>
            <a:endParaRPr lang="en-US" dirty="0"/>
          </a:p>
        </p:txBody>
      </p:sp>
      <p:sp>
        <p:nvSpPr>
          <p:cNvPr id="3" name="Content Placeholder 2"/>
          <p:cNvSpPr>
            <a:spLocks noGrp="1"/>
          </p:cNvSpPr>
          <p:nvPr>
            <p:ph sz="quarter" idx="1"/>
          </p:nvPr>
        </p:nvSpPr>
        <p:spPr/>
        <p:txBody>
          <a:bodyPr/>
          <a:lstStyle/>
          <a:p>
            <a:r>
              <a:rPr lang="en-US" dirty="0" smtClean="0"/>
              <a:t>Changes in authorities’ willingness to resort to repression to quell challenges affects accessibility</a:t>
            </a:r>
          </a:p>
          <a:p>
            <a:pPr lvl="1"/>
            <a:r>
              <a:rPr lang="en-US" dirty="0" smtClean="0"/>
              <a:t>Resorting to violence, arrest, restricting rights/disenfranchisement, discrediting protestors</a:t>
            </a:r>
          </a:p>
          <a:p>
            <a:pPr lvl="1"/>
            <a:r>
              <a:rPr lang="en-US" dirty="0" smtClean="0"/>
              <a:t>Lower repression allows for movement growth</a:t>
            </a:r>
            <a:endParaRPr lang="en-US" dirty="0"/>
          </a:p>
        </p:txBody>
      </p:sp>
    </p:spTree>
    <p:extLst>
      <p:ext uri="{BB962C8B-B14F-4D97-AF65-F5344CB8AC3E}">
        <p14:creationId xmlns:p14="http://schemas.microsoft.com/office/powerpoint/2010/main" val="60986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Repressive Capacity of Authorities</a:t>
            </a:r>
            <a:endParaRPr lang="en-US" dirty="0"/>
          </a:p>
        </p:txBody>
      </p:sp>
      <p:sp>
        <p:nvSpPr>
          <p:cNvPr id="3" name="Content Placeholder 2"/>
          <p:cNvSpPr>
            <a:spLocks noGrp="1"/>
          </p:cNvSpPr>
          <p:nvPr>
            <p:ph sz="quarter" idx="1"/>
          </p:nvPr>
        </p:nvSpPr>
        <p:spPr/>
        <p:txBody>
          <a:bodyPr/>
          <a:lstStyle/>
          <a:p>
            <a:r>
              <a:rPr lang="en-US" dirty="0" smtClean="0"/>
              <a:t>In general, democratic governments are less likely to resort to violence than authoritarian systems. But variation within</a:t>
            </a:r>
            <a:r>
              <a:rPr lang="is-IS" dirty="0" smtClean="0"/>
              <a:t>…</a:t>
            </a:r>
            <a:endParaRPr lang="en-US" dirty="0" smtClean="0"/>
          </a:p>
          <a:p>
            <a:endParaRPr lang="en-US" dirty="0"/>
          </a:p>
          <a:p>
            <a:r>
              <a:rPr lang="en-US" dirty="0" smtClean="0"/>
              <a:t>Repression can both stifle protest and incite protest</a:t>
            </a:r>
            <a:endParaRPr lang="en-US" dirty="0"/>
          </a:p>
        </p:txBody>
      </p:sp>
    </p:spTree>
    <p:extLst>
      <p:ext uri="{BB962C8B-B14F-4D97-AF65-F5344CB8AC3E}">
        <p14:creationId xmlns:p14="http://schemas.microsoft.com/office/powerpoint/2010/main" val="254777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Opportunity</a:t>
            </a:r>
            <a:endParaRPr lang="en-US" dirty="0"/>
          </a:p>
        </p:txBody>
      </p:sp>
      <p:sp>
        <p:nvSpPr>
          <p:cNvPr id="3" name="Content Placeholder 2"/>
          <p:cNvSpPr>
            <a:spLocks noGrp="1"/>
          </p:cNvSpPr>
          <p:nvPr>
            <p:ph sz="quarter" idx="1"/>
          </p:nvPr>
        </p:nvSpPr>
        <p:spPr/>
        <p:txBody>
          <a:bodyPr/>
          <a:lstStyle/>
          <a:p>
            <a:r>
              <a:rPr lang="en-US" dirty="0" smtClean="0"/>
              <a:t>Opportunity is necessary for addressing mobilizing grievances</a:t>
            </a:r>
          </a:p>
          <a:p>
            <a:pPr lvl="1"/>
            <a:r>
              <a:rPr lang="en-US" dirty="0" smtClean="0"/>
              <a:t>Ability to use various forms of action to articulate grievances to relevant audiences and to pressure political officials to remedy these grievances</a:t>
            </a:r>
            <a:endParaRPr lang="en-US" dirty="0"/>
          </a:p>
        </p:txBody>
      </p:sp>
    </p:spTree>
    <p:extLst>
      <p:ext uri="{BB962C8B-B14F-4D97-AF65-F5344CB8AC3E}">
        <p14:creationId xmlns:p14="http://schemas.microsoft.com/office/powerpoint/2010/main" val="1813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Repressive Capacity of Authorities</a:t>
            </a:r>
          </a:p>
        </p:txBody>
      </p:sp>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pic>
        <p:nvPicPr>
          <p:cNvPr id="9" name="Picture 8" descr="black panther par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278" y="2546880"/>
            <a:ext cx="2581590" cy="2660396"/>
          </a:xfrm>
          <a:prstGeom prst="rect">
            <a:avLst/>
          </a:prstGeom>
        </p:spPr>
      </p:pic>
      <p:pic>
        <p:nvPicPr>
          <p:cNvPr id="3" name="Picture 2" descr="polici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7774" y="1885858"/>
            <a:ext cx="3302281" cy="1857533"/>
          </a:xfrm>
          <a:prstGeom prst="rect">
            <a:avLst/>
          </a:prstGeom>
        </p:spPr>
      </p:pic>
      <p:pic>
        <p:nvPicPr>
          <p:cNvPr id="4" name="Picture 3" descr="policing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7773" y="4010584"/>
            <a:ext cx="3302281" cy="2476711"/>
          </a:xfrm>
          <a:prstGeom prst="rect">
            <a:avLst/>
          </a:prstGeom>
        </p:spPr>
      </p:pic>
    </p:spTree>
    <p:extLst>
      <p:ext uri="{BB962C8B-B14F-4D97-AF65-F5344CB8AC3E}">
        <p14:creationId xmlns:p14="http://schemas.microsoft.com/office/powerpoint/2010/main" val="251166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Repressive Capacity of Authorities</a:t>
            </a:r>
          </a:p>
        </p:txBody>
      </p:sp>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pic>
        <p:nvPicPr>
          <p:cNvPr id="6" name="Picture 5" descr="gar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58" y="1680462"/>
            <a:ext cx="1819633" cy="2735076"/>
          </a:xfrm>
          <a:prstGeom prst="rect">
            <a:avLst/>
          </a:prstGeom>
        </p:spPr>
      </p:pic>
      <p:pic>
        <p:nvPicPr>
          <p:cNvPr id="8" name="Picture 7" descr="charleskinse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282" y="4571383"/>
            <a:ext cx="2806185" cy="2106510"/>
          </a:xfrm>
          <a:prstGeom prst="rect">
            <a:avLst/>
          </a:prstGeom>
        </p:spPr>
      </p:pic>
      <p:pic>
        <p:nvPicPr>
          <p:cNvPr id="10" name="Picture 9" descr="castille 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0293" y="2170644"/>
            <a:ext cx="1740786" cy="1754712"/>
          </a:xfrm>
          <a:prstGeom prst="rect">
            <a:avLst/>
          </a:prstGeom>
        </p:spPr>
      </p:pic>
      <p:pic>
        <p:nvPicPr>
          <p:cNvPr id="11" name="Picture 10" descr="blmpolic.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9600" y="2706548"/>
            <a:ext cx="3514206" cy="2273493"/>
          </a:xfrm>
          <a:prstGeom prst="rect">
            <a:avLst/>
          </a:prstGeom>
        </p:spPr>
      </p:pic>
    </p:spTree>
    <p:extLst>
      <p:ext uri="{BB962C8B-B14F-4D97-AF65-F5344CB8AC3E}">
        <p14:creationId xmlns:p14="http://schemas.microsoft.com/office/powerpoint/2010/main" val="4246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Repression in Other Forms</a:t>
            </a:r>
            <a:endParaRPr lang="en-US" dirty="0"/>
          </a:p>
        </p:txBody>
      </p:sp>
      <p:sp>
        <p:nvSpPr>
          <p:cNvPr id="3" name="Content Placeholder 2"/>
          <p:cNvSpPr>
            <a:spLocks noGrp="1"/>
          </p:cNvSpPr>
          <p:nvPr>
            <p:ph sz="quarter" idx="1"/>
          </p:nvPr>
        </p:nvSpPr>
        <p:spPr/>
        <p:txBody>
          <a:bodyPr/>
          <a:lstStyle/>
          <a:p>
            <a:r>
              <a:rPr lang="en-US" dirty="0" smtClean="0"/>
              <a:t>Repression from </a:t>
            </a:r>
            <a:r>
              <a:rPr lang="en-US" dirty="0" err="1" smtClean="0"/>
              <a:t>countermovements</a:t>
            </a:r>
            <a:endParaRPr lang="en-US" dirty="0" smtClean="0"/>
          </a:p>
          <a:p>
            <a:endParaRPr lang="en-US" dirty="0"/>
          </a:p>
          <a:p>
            <a:r>
              <a:rPr lang="en-US" dirty="0" smtClean="0"/>
              <a:t>“Hard” versus “soft” repression</a:t>
            </a:r>
            <a:endParaRPr lang="en-US" dirty="0"/>
          </a:p>
        </p:txBody>
      </p:sp>
    </p:spTree>
    <p:extLst>
      <p:ext uri="{BB962C8B-B14F-4D97-AF65-F5344CB8AC3E}">
        <p14:creationId xmlns:p14="http://schemas.microsoft.com/office/powerpoint/2010/main" val="8585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Political Opportunity</a:t>
            </a:r>
            <a:endParaRPr lang="en-US" dirty="0"/>
          </a:p>
        </p:txBody>
      </p:sp>
      <p:sp>
        <p:nvSpPr>
          <p:cNvPr id="3" name="Content Placeholder 2"/>
          <p:cNvSpPr>
            <a:spLocks noGrp="1"/>
          </p:cNvSpPr>
          <p:nvPr>
            <p:ph sz="quarter" idx="1"/>
          </p:nvPr>
        </p:nvSpPr>
        <p:spPr/>
        <p:txBody>
          <a:bodyPr/>
          <a:lstStyle/>
          <a:p>
            <a:r>
              <a:rPr lang="en-US" dirty="0" smtClean="0"/>
              <a:t>Signals of political opportunity must be read (not ignored) and interpreted</a:t>
            </a:r>
          </a:p>
          <a:p>
            <a:endParaRPr lang="en-US" dirty="0"/>
          </a:p>
          <a:p>
            <a:r>
              <a:rPr lang="en-US" smtClean="0"/>
              <a:t>But signals can </a:t>
            </a:r>
            <a:r>
              <a:rPr lang="en-US" dirty="0" smtClean="0"/>
              <a:t>be interpreted differently</a:t>
            </a:r>
            <a:endParaRPr lang="en-US" dirty="0"/>
          </a:p>
        </p:txBody>
      </p:sp>
    </p:spTree>
    <p:extLst>
      <p:ext uri="{BB962C8B-B14F-4D97-AF65-F5344CB8AC3E}">
        <p14:creationId xmlns:p14="http://schemas.microsoft.com/office/powerpoint/2010/main" val="346255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Important Conditions of Opportunity</a:t>
            </a:r>
            <a:endParaRPr lang="en-US" dirty="0"/>
          </a:p>
        </p:txBody>
      </p:sp>
      <p:sp>
        <p:nvSpPr>
          <p:cNvPr id="3" name="Content Placeholder 2"/>
          <p:cNvSpPr>
            <a:spLocks noGrp="1"/>
          </p:cNvSpPr>
          <p:nvPr>
            <p:ph sz="quarter" idx="1"/>
          </p:nvPr>
        </p:nvSpPr>
        <p:spPr/>
        <p:txBody>
          <a:bodyPr/>
          <a:lstStyle/>
          <a:p>
            <a:r>
              <a:rPr lang="en-US" dirty="0" smtClean="0"/>
              <a:t>Freedom to express ones grievances publically and to relevant authorities</a:t>
            </a:r>
          </a:p>
          <a:p>
            <a:r>
              <a:rPr lang="en-US" dirty="0" smtClean="0"/>
              <a:t>Access to sufficient resources to organize a campaign to address grievances</a:t>
            </a:r>
          </a:p>
          <a:p>
            <a:r>
              <a:rPr lang="en-US" dirty="0" smtClean="0"/>
              <a:t>Safe spaces where aggrieved can associate in absence of watchful eyes of targets or government officials</a:t>
            </a:r>
            <a:endParaRPr lang="en-US" dirty="0"/>
          </a:p>
        </p:txBody>
      </p:sp>
    </p:spTree>
    <p:extLst>
      <p:ext uri="{BB962C8B-B14F-4D97-AF65-F5344CB8AC3E}">
        <p14:creationId xmlns:p14="http://schemas.microsoft.com/office/powerpoint/2010/main" val="207655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Contextual Conditions that Foster Mobilization</a:t>
            </a:r>
            <a:endParaRPr lang="en-US" dirty="0"/>
          </a:p>
        </p:txBody>
      </p:sp>
      <p:sp>
        <p:nvSpPr>
          <p:cNvPr id="3" name="Content Placeholder 2"/>
          <p:cNvSpPr>
            <a:spLocks noGrp="1"/>
          </p:cNvSpPr>
          <p:nvPr>
            <p:ph sz="quarter" idx="1"/>
          </p:nvPr>
        </p:nvSpPr>
        <p:spPr/>
        <p:txBody>
          <a:bodyPr/>
          <a:lstStyle/>
          <a:p>
            <a:r>
              <a:rPr lang="en-US" dirty="0" smtClean="0"/>
              <a:t>Political opportunity:</a:t>
            </a:r>
          </a:p>
          <a:p>
            <a:pPr lvl="1"/>
            <a:r>
              <a:rPr lang="en-US" dirty="0" smtClean="0"/>
              <a:t>Opening and closing of windows of opportunity</a:t>
            </a:r>
          </a:p>
          <a:p>
            <a:r>
              <a:rPr lang="en-US" dirty="0" smtClean="0"/>
              <a:t>Resources:</a:t>
            </a:r>
          </a:p>
          <a:p>
            <a:pPr lvl="1"/>
            <a:r>
              <a:rPr lang="en-US" dirty="0" smtClean="0"/>
              <a:t>Money, supplies</a:t>
            </a:r>
          </a:p>
          <a:p>
            <a:r>
              <a:rPr lang="en-US" dirty="0" smtClean="0"/>
              <a:t>Spatial factors:</a:t>
            </a:r>
          </a:p>
          <a:p>
            <a:pPr lvl="1"/>
            <a:r>
              <a:rPr lang="en-US" dirty="0" smtClean="0"/>
              <a:t>Proximity of protestors to one another</a:t>
            </a:r>
            <a:endParaRPr lang="en-US" dirty="0"/>
          </a:p>
        </p:txBody>
      </p:sp>
    </p:spTree>
    <p:extLst>
      <p:ext uri="{BB962C8B-B14F-4D97-AF65-F5344CB8AC3E}">
        <p14:creationId xmlns:p14="http://schemas.microsoft.com/office/powerpoint/2010/main" val="7561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Political Opportunity</a:t>
            </a:r>
            <a:endParaRPr lang="en-US" dirty="0"/>
          </a:p>
        </p:txBody>
      </p:sp>
      <p:sp>
        <p:nvSpPr>
          <p:cNvPr id="3" name="Content Placeholder 2"/>
          <p:cNvSpPr>
            <a:spLocks noGrp="1"/>
          </p:cNvSpPr>
          <p:nvPr>
            <p:ph sz="quarter" idx="1"/>
          </p:nvPr>
        </p:nvSpPr>
        <p:spPr/>
        <p:txBody>
          <a:bodyPr>
            <a:normAutofit/>
          </a:bodyPr>
          <a:lstStyle/>
          <a:p>
            <a:r>
              <a:rPr lang="en-US" dirty="0" smtClean="0"/>
              <a:t>Freedom for collectivities to express their grievances publicly and through various channels of communication</a:t>
            </a:r>
          </a:p>
          <a:p>
            <a:pPr lvl="1"/>
            <a:r>
              <a:rPr lang="en-US" dirty="0" smtClean="0"/>
              <a:t>Public spaces, parks, universities</a:t>
            </a:r>
          </a:p>
          <a:p>
            <a:pPr lvl="1"/>
            <a:r>
              <a:rPr lang="en-US" dirty="0" smtClean="0"/>
              <a:t>Media, internet</a:t>
            </a:r>
          </a:p>
          <a:p>
            <a:endParaRPr lang="en-US" dirty="0"/>
          </a:p>
          <a:p>
            <a:r>
              <a:rPr lang="en-US" dirty="0" smtClean="0"/>
              <a:t>Depends on the degree of openness/accessibility of political system</a:t>
            </a:r>
          </a:p>
          <a:p>
            <a:pPr lvl="1"/>
            <a:r>
              <a:rPr lang="en-US" dirty="0" smtClean="0"/>
              <a:t>Their receptivity to organized challengers (social movements)</a:t>
            </a:r>
            <a:endParaRPr lang="en-US" dirty="0"/>
          </a:p>
        </p:txBody>
      </p:sp>
    </p:spTree>
    <p:extLst>
      <p:ext uri="{BB962C8B-B14F-4D97-AF65-F5344CB8AC3E}">
        <p14:creationId xmlns:p14="http://schemas.microsoft.com/office/powerpoint/2010/main" val="162340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Recognizing Political Opportunities</a:t>
            </a:r>
            <a:endParaRPr lang="en-US" dirty="0"/>
          </a:p>
        </p:txBody>
      </p:sp>
      <p:sp>
        <p:nvSpPr>
          <p:cNvPr id="3" name="Content Placeholder 2"/>
          <p:cNvSpPr>
            <a:spLocks noGrp="1"/>
          </p:cNvSpPr>
          <p:nvPr>
            <p:ph sz="quarter" idx="1"/>
          </p:nvPr>
        </p:nvSpPr>
        <p:spPr/>
        <p:txBody>
          <a:bodyPr/>
          <a:lstStyle/>
          <a:p>
            <a:r>
              <a:rPr lang="en-US" dirty="0" smtClean="0"/>
              <a:t>There is variability in the openness of a political system to challenges</a:t>
            </a:r>
          </a:p>
          <a:p>
            <a:r>
              <a:rPr lang="en-US" dirty="0" smtClean="0"/>
              <a:t>Aspects of the political system are likely to signal something about its receptivity to challenges</a:t>
            </a:r>
          </a:p>
          <a:p>
            <a:r>
              <a:rPr lang="en-US" dirty="0" smtClean="0"/>
              <a:t>These signals, however, are interpreted and acted on differently by different challengers</a:t>
            </a:r>
            <a:endParaRPr lang="en-US" dirty="0"/>
          </a:p>
        </p:txBody>
      </p:sp>
    </p:spTree>
    <p:extLst>
      <p:ext uri="{BB962C8B-B14F-4D97-AF65-F5344CB8AC3E}">
        <p14:creationId xmlns:p14="http://schemas.microsoft.com/office/powerpoint/2010/main" val="13907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in System Accessibility</a:t>
            </a:r>
            <a:endParaRPr lang="en-US" dirty="0"/>
          </a:p>
        </p:txBody>
      </p:sp>
      <p:sp>
        <p:nvSpPr>
          <p:cNvPr id="3" name="Content Placeholder 2"/>
          <p:cNvSpPr>
            <a:spLocks noGrp="1"/>
          </p:cNvSpPr>
          <p:nvPr>
            <p:ph sz="quarter" idx="1"/>
          </p:nvPr>
        </p:nvSpPr>
        <p:spPr/>
        <p:txBody>
          <a:bodyPr>
            <a:normAutofit/>
          </a:bodyPr>
          <a:lstStyle/>
          <a:p>
            <a:r>
              <a:rPr lang="en-US" dirty="0" smtClean="0"/>
              <a:t>Variation in the extent to which a political system and its institutions are open/closed for participation and influence</a:t>
            </a:r>
          </a:p>
          <a:p>
            <a:r>
              <a:rPr lang="en-US" dirty="0" smtClean="0"/>
              <a:t>The degree to which groups are likely able to gain access to power and to manipulate the political system</a:t>
            </a:r>
          </a:p>
          <a:p>
            <a:pPr lvl="1"/>
            <a:r>
              <a:rPr lang="en-US" dirty="0" smtClean="0"/>
              <a:t>Participation in decision-making structures, political orientation of officeholders, status of different groups, concentration of powers within the political system</a:t>
            </a:r>
          </a:p>
          <a:p>
            <a:endParaRPr lang="en-US" dirty="0"/>
          </a:p>
        </p:txBody>
      </p:sp>
    </p:spTree>
    <p:extLst>
      <p:ext uri="{BB962C8B-B14F-4D97-AF65-F5344CB8AC3E}">
        <p14:creationId xmlns:p14="http://schemas.microsoft.com/office/powerpoint/2010/main" val="116231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Variation in System Accessibility: The Political Opportunity Curve</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914889683"/>
              </p:ext>
            </p:extLst>
          </p:nvPr>
        </p:nvGraphicFramePr>
        <p:xfrm>
          <a:off x="2136775" y="1600200"/>
          <a:ext cx="81534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273780" y="5600389"/>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Open</a:t>
            </a:r>
            <a:endParaRPr lang="en-US" dirty="0">
              <a:latin typeface="Helvetica Neue Light" charset="0"/>
              <a:ea typeface="Helvetica Neue Light" charset="0"/>
              <a:cs typeface="Helvetica Neue Light" charset="0"/>
            </a:endParaRPr>
          </a:p>
        </p:txBody>
      </p:sp>
      <p:sp>
        <p:nvSpPr>
          <p:cNvPr id="6" name="TextBox 5"/>
          <p:cNvSpPr txBox="1"/>
          <p:nvPr/>
        </p:nvSpPr>
        <p:spPr>
          <a:xfrm>
            <a:off x="9389536" y="5600389"/>
            <a:ext cx="90063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Closed</a:t>
            </a:r>
            <a:endParaRPr lang="en-US" dirty="0">
              <a:latin typeface="Helvetica Neue Light" charset="0"/>
              <a:ea typeface="Helvetica Neue Light" charset="0"/>
              <a:cs typeface="Helvetica Neue Light" charset="0"/>
            </a:endParaRPr>
          </a:p>
        </p:txBody>
      </p:sp>
      <p:sp>
        <p:nvSpPr>
          <p:cNvPr id="7" name="TextBox 6"/>
          <p:cNvSpPr txBox="1"/>
          <p:nvPr/>
        </p:nvSpPr>
        <p:spPr>
          <a:xfrm>
            <a:off x="2751669" y="1591733"/>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High</a:t>
            </a:r>
            <a:endParaRPr lang="en-US" dirty="0">
              <a:latin typeface="Helvetica Neue Light" charset="0"/>
              <a:ea typeface="Helvetica Neue Light" charset="0"/>
              <a:cs typeface="Helvetica Neue Light" charset="0"/>
            </a:endParaRPr>
          </a:p>
        </p:txBody>
      </p:sp>
      <p:sp>
        <p:nvSpPr>
          <p:cNvPr id="8" name="TextBox 7"/>
          <p:cNvSpPr txBox="1"/>
          <p:nvPr/>
        </p:nvSpPr>
        <p:spPr>
          <a:xfrm>
            <a:off x="2751669" y="5383456"/>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Low</a:t>
            </a:r>
            <a:endParaRPr lang="en-US"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6901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Variation in System Accessibility: The Political Opportunity Curve</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914889683"/>
              </p:ext>
            </p:extLst>
          </p:nvPr>
        </p:nvGraphicFramePr>
        <p:xfrm>
          <a:off x="2136775" y="1600200"/>
          <a:ext cx="81534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273780" y="5600389"/>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Open</a:t>
            </a:r>
            <a:endParaRPr lang="en-US" dirty="0">
              <a:latin typeface="Helvetica Neue Light" charset="0"/>
              <a:ea typeface="Helvetica Neue Light" charset="0"/>
              <a:cs typeface="Helvetica Neue Light" charset="0"/>
            </a:endParaRPr>
          </a:p>
        </p:txBody>
      </p:sp>
      <p:sp>
        <p:nvSpPr>
          <p:cNvPr id="6" name="TextBox 5"/>
          <p:cNvSpPr txBox="1"/>
          <p:nvPr/>
        </p:nvSpPr>
        <p:spPr>
          <a:xfrm>
            <a:off x="9389536" y="5600389"/>
            <a:ext cx="90063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Closed</a:t>
            </a:r>
            <a:endParaRPr lang="en-US" dirty="0">
              <a:latin typeface="Helvetica Neue Light" charset="0"/>
              <a:ea typeface="Helvetica Neue Light" charset="0"/>
              <a:cs typeface="Helvetica Neue Light" charset="0"/>
            </a:endParaRPr>
          </a:p>
        </p:txBody>
      </p:sp>
      <p:sp>
        <p:nvSpPr>
          <p:cNvPr id="7" name="TextBox 6"/>
          <p:cNvSpPr txBox="1"/>
          <p:nvPr/>
        </p:nvSpPr>
        <p:spPr>
          <a:xfrm>
            <a:off x="2751669" y="1591733"/>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High</a:t>
            </a:r>
            <a:endParaRPr lang="en-US" dirty="0">
              <a:latin typeface="Helvetica Neue Light" charset="0"/>
              <a:ea typeface="Helvetica Neue Light" charset="0"/>
              <a:cs typeface="Helvetica Neue Light" charset="0"/>
            </a:endParaRPr>
          </a:p>
        </p:txBody>
      </p:sp>
      <p:sp>
        <p:nvSpPr>
          <p:cNvPr id="8" name="TextBox 7"/>
          <p:cNvSpPr txBox="1"/>
          <p:nvPr/>
        </p:nvSpPr>
        <p:spPr>
          <a:xfrm>
            <a:off x="2751669" y="5383456"/>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Low</a:t>
            </a:r>
            <a:endParaRPr lang="en-US" dirty="0">
              <a:latin typeface="Helvetica Neue Light" charset="0"/>
              <a:ea typeface="Helvetica Neue Light" charset="0"/>
              <a:cs typeface="Helvetica Neue Light" charset="0"/>
            </a:endParaRPr>
          </a:p>
        </p:txBody>
      </p:sp>
      <p:pic>
        <p:nvPicPr>
          <p:cNvPr id="9" name="Picture 8" descr="j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780" y="4059634"/>
            <a:ext cx="1533551" cy="862718"/>
          </a:xfrm>
          <a:prstGeom prst="rect">
            <a:avLst/>
          </a:prstGeom>
        </p:spPr>
      </p:pic>
      <p:pic>
        <p:nvPicPr>
          <p:cNvPr id="10" name="Picture 9" descr="b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553" y="2870200"/>
            <a:ext cx="1425222" cy="925235"/>
          </a:xfrm>
          <a:prstGeom prst="rect">
            <a:avLst/>
          </a:prstGeom>
        </p:spPr>
      </p:pic>
      <p:pic>
        <p:nvPicPr>
          <p:cNvPr id="11" name="Picture 10" descr="vp.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0223" y="3569202"/>
            <a:ext cx="870329" cy="1321812"/>
          </a:xfrm>
          <a:prstGeom prst="rect">
            <a:avLst/>
          </a:prstGeom>
        </p:spPr>
      </p:pic>
      <p:pic>
        <p:nvPicPr>
          <p:cNvPr id="12" name="Picture 11" descr="kju.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6864" y="4834156"/>
            <a:ext cx="1152160" cy="766233"/>
          </a:xfrm>
          <a:prstGeom prst="rect">
            <a:avLst/>
          </a:prstGeom>
        </p:spPr>
      </p:pic>
    </p:spTree>
    <p:extLst>
      <p:ext uri="{BB962C8B-B14F-4D97-AF65-F5344CB8AC3E}">
        <p14:creationId xmlns:p14="http://schemas.microsoft.com/office/powerpoint/2010/main" val="56798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hargers2">
  <a:themeElements>
    <a:clrScheme name="chargers">
      <a:dk1>
        <a:srgbClr val="000000"/>
      </a:dk1>
      <a:lt1>
        <a:srgbClr val="FFFFFF"/>
      </a:lt1>
      <a:dk2>
        <a:srgbClr val="082551"/>
      </a:dk2>
      <a:lt2>
        <a:srgbClr val="D4D4D6"/>
      </a:lt2>
      <a:accent1>
        <a:srgbClr val="F0AD00"/>
      </a:accent1>
      <a:accent2>
        <a:srgbClr val="69C0FF"/>
      </a:accent2>
      <a:accent3>
        <a:srgbClr val="E66C7D"/>
      </a:accent3>
      <a:accent4>
        <a:srgbClr val="6BB76D"/>
      </a:accent4>
      <a:accent5>
        <a:srgbClr val="E88651"/>
      </a:accent5>
      <a:accent6>
        <a:srgbClr val="C64847"/>
      </a:accent6>
      <a:hlink>
        <a:srgbClr val="168BBA"/>
      </a:hlink>
      <a:folHlink>
        <a:srgbClr val="68000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chargers2" id="{6DBD1BB9-3822-1742-A51A-4595D71C9688}" vid="{2974C9F9-02AF-7A4D-8B70-272A2D4E38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hargers Theme Colors 1">
    <a:dk1>
      <a:srgbClr val="000000"/>
    </a:dk1>
    <a:lt1>
      <a:srgbClr val="CCCCCC"/>
    </a:lt1>
    <a:dk2>
      <a:srgbClr val="0C2340"/>
    </a:dk2>
    <a:lt2>
      <a:srgbClr val="CCCCCC"/>
    </a:lt2>
    <a:accent1>
      <a:srgbClr val="FFB81C"/>
    </a:accent1>
    <a:accent2>
      <a:srgbClr val="0072CE"/>
    </a:accent2>
    <a:accent3>
      <a:srgbClr val="999999"/>
    </a:accent3>
    <a:accent4>
      <a:srgbClr val="FFB81C"/>
    </a:accent4>
    <a:accent5>
      <a:srgbClr val="FFFFFF"/>
    </a:accent5>
    <a:accent6>
      <a:srgbClr val="666666"/>
    </a:accent6>
    <a:hlink>
      <a:srgbClr val="0072CE"/>
    </a:hlink>
    <a:folHlink>
      <a:srgbClr val="666666"/>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Override>
</file>

<file path=ppt/theme/themeOverride2.xml><?xml version="1.0" encoding="utf-8"?>
<a:themeOverride xmlns:a="http://schemas.openxmlformats.org/drawingml/2006/main">
  <a:clrScheme name="Chargers Theme Colors 1">
    <a:dk1>
      <a:srgbClr val="000000"/>
    </a:dk1>
    <a:lt1>
      <a:srgbClr val="CCCCCC"/>
    </a:lt1>
    <a:dk2>
      <a:srgbClr val="0C2340"/>
    </a:dk2>
    <a:lt2>
      <a:srgbClr val="CCCCCC"/>
    </a:lt2>
    <a:accent1>
      <a:srgbClr val="FFB81C"/>
    </a:accent1>
    <a:accent2>
      <a:srgbClr val="0072CE"/>
    </a:accent2>
    <a:accent3>
      <a:srgbClr val="999999"/>
    </a:accent3>
    <a:accent4>
      <a:srgbClr val="FFB81C"/>
    </a:accent4>
    <a:accent5>
      <a:srgbClr val="FFFFFF"/>
    </a:accent5>
    <a:accent6>
      <a:srgbClr val="666666"/>
    </a:accent6>
    <a:hlink>
      <a:srgbClr val="0072CE"/>
    </a:hlink>
    <a:folHlink>
      <a:srgbClr val="666666"/>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Override>
</file>

<file path=docProps/app.xml><?xml version="1.0" encoding="utf-8"?>
<Properties xmlns="http://schemas.openxmlformats.org/officeDocument/2006/extended-properties" xmlns:vt="http://schemas.openxmlformats.org/officeDocument/2006/docPropsVTypes">
  <Template>chargers2</Template>
  <TotalTime>2681</TotalTime>
  <Words>1257</Words>
  <Application>Microsoft Macintosh PowerPoint</Application>
  <PresentationFormat>Widescreen</PresentationFormat>
  <Paragraphs>143</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Helvetica Neue Light</vt:lpstr>
      <vt:lpstr>Myriad Pro</vt:lpstr>
      <vt:lpstr>Verdana</vt:lpstr>
      <vt:lpstr>Wingdings</vt:lpstr>
      <vt:lpstr>Wingdings 2</vt:lpstr>
      <vt:lpstr>chargers2</vt:lpstr>
      <vt:lpstr>Contextual Conditions</vt:lpstr>
      <vt:lpstr>Importance of Opportunity</vt:lpstr>
      <vt:lpstr>Important Conditions of Opportunity</vt:lpstr>
      <vt:lpstr>Contextual Conditions that Foster Mobilization</vt:lpstr>
      <vt:lpstr>Political Opportunity</vt:lpstr>
      <vt:lpstr>Recognizing Political Opportunities</vt:lpstr>
      <vt:lpstr>Variation in System Accessibility</vt:lpstr>
      <vt:lpstr>Variation in System Accessibility: The Political Opportunity Curve</vt:lpstr>
      <vt:lpstr>Variation in System Accessibility: The Political Opportunity Curve</vt:lpstr>
      <vt:lpstr>Signaling Dimensions of Political System</vt:lpstr>
      <vt:lpstr>Changes in Patterns of Political Alignments</vt:lpstr>
      <vt:lpstr>Changes in Patterns of Political Alignments</vt:lpstr>
      <vt:lpstr>Changes in Patterns of Political Alignments</vt:lpstr>
      <vt:lpstr>Changes in Patterns of Political Alignments</vt:lpstr>
      <vt:lpstr>Changes in Patterns of Political Alignments</vt:lpstr>
      <vt:lpstr>Presence of Political Allies</vt:lpstr>
      <vt:lpstr>Presence of Political Allies</vt:lpstr>
      <vt:lpstr>Repressive Capacity of Authorities</vt:lpstr>
      <vt:lpstr>Repressive Capacity of Authorities</vt:lpstr>
      <vt:lpstr>Repressive Capacity of Authorities</vt:lpstr>
      <vt:lpstr>Repressive Capacity of Authorities</vt:lpstr>
      <vt:lpstr>Repression in Other Forms</vt:lpstr>
      <vt:lpstr>Reading Political Opportunity</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Conditions</dc:title>
  <dc:creator>Burrel Vann</dc:creator>
  <cp:lastModifiedBy>Vann, Burrel</cp:lastModifiedBy>
  <cp:revision>45</cp:revision>
  <dcterms:created xsi:type="dcterms:W3CDTF">2016-08-16T00:52:28Z</dcterms:created>
  <dcterms:modified xsi:type="dcterms:W3CDTF">2017-08-18T00:17:28Z</dcterms:modified>
</cp:coreProperties>
</file>